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7" r:id="rId10"/>
    <p:sldId id="268" r:id="rId11"/>
    <p:sldId id="269" r:id="rId12"/>
    <p:sldId id="263" r:id="rId13"/>
    <p:sldId id="282" r:id="rId14"/>
    <p:sldId id="270" r:id="rId15"/>
    <p:sldId id="273" r:id="rId16"/>
    <p:sldId id="274" r:id="rId17"/>
    <p:sldId id="276" r:id="rId18"/>
    <p:sldId id="275" r:id="rId19"/>
    <p:sldId id="278" r:id="rId20"/>
    <p:sldId id="280" r:id="rId21"/>
    <p:sldId id="264" r:id="rId22"/>
    <p:sldId id="283" r:id="rId23"/>
    <p:sldId id="284" r:id="rId24"/>
    <p:sldId id="285" r:id="rId25"/>
    <p:sldId id="286" r:id="rId26"/>
    <p:sldId id="287" r:id="rId27"/>
    <p:sldId id="288" r:id="rId28"/>
    <p:sldId id="265" r:id="rId29"/>
    <p:sldId id="289" r:id="rId30"/>
    <p:sldId id="290" r:id="rId31"/>
    <p:sldId id="291" r:id="rId32"/>
    <p:sldId id="292" r:id="rId33"/>
    <p:sldId id="266" r:id="rId34"/>
    <p:sldId id="293" r:id="rId35"/>
    <p:sldId id="294" r:id="rId36"/>
    <p:sldId id="295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59640FF-AEE2-48D2-8074-DB4B1D7D82CC}">
          <p14:sldIdLst>
            <p14:sldId id="256"/>
            <p14:sldId id="257"/>
            <p14:sldId id="258"/>
            <p14:sldId id="259"/>
            <p14:sldId id="260"/>
            <p14:sldId id="271"/>
            <p14:sldId id="261"/>
          </p14:sldIdLst>
        </p14:section>
        <p14:section name="Background" id="{64440316-7EAF-4216-91FD-82EC02E224BD}">
          <p14:sldIdLst>
            <p14:sldId id="262"/>
            <p14:sldId id="267"/>
            <p14:sldId id="268"/>
            <p14:sldId id="269"/>
          </p14:sldIdLst>
        </p14:section>
        <p14:section name="Data Collection" id="{7EA17B01-6CE6-4F41-8D02-A40947904AB2}">
          <p14:sldIdLst>
            <p14:sldId id="263"/>
            <p14:sldId id="282"/>
            <p14:sldId id="270"/>
            <p14:sldId id="273"/>
            <p14:sldId id="274"/>
            <p14:sldId id="276"/>
            <p14:sldId id="275"/>
            <p14:sldId id="278"/>
            <p14:sldId id="280"/>
          </p14:sldIdLst>
        </p14:section>
        <p14:section name="Classification" id="{53AD5D45-E15A-4BBB-A7D9-B26DB5AD5AF2}">
          <p14:sldIdLst>
            <p14:sldId id="264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Results" id="{2124F9FF-9FAF-4738-9423-802215CBCCE2}">
          <p14:sldIdLst>
            <p14:sldId id="265"/>
            <p14:sldId id="289"/>
            <p14:sldId id="290"/>
            <p14:sldId id="291"/>
            <p14:sldId id="292"/>
          </p14:sldIdLst>
        </p14:section>
        <p14:section name="Conclusions" id="{811C0499-99ED-40BA-9C0C-0AC897069507}">
          <p14:sldIdLst>
            <p14:sldId id="266"/>
            <p14:sldId id="293"/>
            <p14:sldId id="294"/>
            <p14:sldId id="295"/>
            <p14:sldId id="296"/>
          </p14:sldIdLst>
        </p14:section>
        <p14:section name="Backup Slides" id="{DC0496E6-4EA2-487A-B021-C3D1052E8A0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9" y="32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957C1-E3A3-45AF-AE3F-635479F7E88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78BBF-0F2D-497A-B39B-44397D6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7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78BBF-0F2D-497A-B39B-44397D6B77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0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8AF7-5BF0-424A-8775-E98BC01723BC}" type="datetime1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E4FD-273B-4BF0-A4FE-BBB890E915A6}" type="datetime1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3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BED-6905-4C91-993F-660DDFE3562D}" type="datetime1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08"/>
            <a:ext cx="10515600" cy="9362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834"/>
            <a:ext cx="10515600" cy="55476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E9AB-6C62-459B-B7B5-A3E7EBC60588}" type="datetime1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514" y="6356350"/>
            <a:ext cx="2743200" cy="365125"/>
          </a:xfrm>
        </p:spPr>
        <p:txBody>
          <a:bodyPr/>
          <a:lstStyle/>
          <a:p>
            <a:fld id="{0D9104F2-9B11-42B7-A880-FD1DD6E5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3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7ADF-A44F-46FE-A8EE-7E9644E8E306}" type="datetime1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B432-2DA2-45A4-A562-058DC51EA8BA}" type="datetime1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2545-9DBB-4444-B3EB-21EA44161650}" type="datetime1">
              <a:rPr lang="en-US" smtClean="0"/>
              <a:t>6/12/2016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0183-26C3-4477-B62A-DF32DEE3F694}" type="datetime1">
              <a:rPr lang="en-US" smtClean="0"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8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788A-72F0-4A79-AFAD-B56D4DADFE0F}" type="datetime1">
              <a:rPr lang="en-US" smtClean="0"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2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330-BAFC-46EE-893E-A39594E7441C}" type="datetime1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1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F313-3A59-4F46-BB61-9B7220F4FA92}" type="datetime1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1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8D6B-DC8F-4114-B013-AE1C0CAFC507}" type="datetime1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104F2-9B11-42B7-A880-FD1DD6E5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7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Tracing Information Flows </a:t>
            </a:r>
            <a:r>
              <a:rPr lang="en-US" dirty="0" smtClean="0">
                <a:solidFill>
                  <a:schemeClr val="accent5"/>
                </a:solidFill>
              </a:rPr>
              <a:t>Between Ad Exchanges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Using Retargeted Ads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9214"/>
            <a:ext cx="9144000" cy="2575449"/>
          </a:xfrm>
        </p:spPr>
        <p:txBody>
          <a:bodyPr/>
          <a:lstStyle/>
          <a:p>
            <a:r>
              <a:rPr lang="en-US" dirty="0" smtClean="0"/>
              <a:t>Christo Wilson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Northeastern University</a:t>
            </a:r>
          </a:p>
          <a:p>
            <a:endParaRPr lang="en-US" dirty="0"/>
          </a:p>
          <a:p>
            <a:r>
              <a:rPr lang="en-US" i="1" dirty="0" smtClean="0"/>
              <a:t>To appear at </a:t>
            </a:r>
            <a:r>
              <a:rPr lang="en-US" i="1" dirty="0" err="1" smtClean="0"/>
              <a:t>Usenix</a:t>
            </a:r>
            <a:r>
              <a:rPr lang="en-US" i="1" dirty="0" smtClean="0"/>
              <a:t> Security 2016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416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6235103" y="214791"/>
            <a:ext cx="5882041" cy="5305592"/>
          </a:xfrm>
          <a:prstGeom prst="roundRect">
            <a:avLst>
              <a:gd name="adj" fmla="val 5447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Real Time Bidding (RTB)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10</a:t>
            </a:fld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2555" y="2501113"/>
            <a:ext cx="2212920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GET, CNN’s Cookie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48690" y="3287635"/>
            <a:ext cx="4366977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GET, Rubicon’s Cookie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542553" y="3040516"/>
            <a:ext cx="2212922" cy="28532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548690" y="3853879"/>
            <a:ext cx="4366977" cy="28532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68622" y="4145765"/>
            <a:ext cx="6930686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GET, </a:t>
            </a:r>
            <a:r>
              <a:rPr lang="en-US" dirty="0" smtClean="0"/>
              <a:t>DoubleClick’s </a:t>
            </a:r>
            <a:r>
              <a:rPr lang="en-US" dirty="0" smtClean="0"/>
              <a:t>Cookie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>
            <a:off x="560964" y="4926867"/>
            <a:ext cx="6938344" cy="28532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81546" y="1180202"/>
            <a:ext cx="783379" cy="1227749"/>
            <a:chOff x="181546" y="1008366"/>
            <a:chExt cx="783379" cy="12277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46" y="1452736"/>
              <a:ext cx="783379" cy="7833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81546" y="1008366"/>
              <a:ext cx="772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User</a:t>
              </a:r>
              <a:endParaRPr lang="en-US" sz="24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10604" y="1191226"/>
            <a:ext cx="1382110" cy="1162751"/>
            <a:chOff x="2073911" y="1013410"/>
            <a:chExt cx="1382110" cy="1162751"/>
          </a:xfrm>
        </p:grpSpPr>
        <p:grpSp>
          <p:nvGrpSpPr>
            <p:cNvPr id="7" name="Group 6"/>
            <p:cNvGrpSpPr/>
            <p:nvPr/>
          </p:nvGrpSpPr>
          <p:grpSpPr>
            <a:xfrm>
              <a:off x="2433229" y="1512689"/>
              <a:ext cx="663472" cy="663472"/>
              <a:chOff x="1979692" y="3877739"/>
              <a:chExt cx="663472" cy="66347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979692" y="3877739"/>
                <a:ext cx="663472" cy="6634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7716" y="3925763"/>
                <a:ext cx="567424" cy="567424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2073911" y="1013410"/>
              <a:ext cx="1382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Publisher</a:t>
              </a:r>
              <a:endParaRPr lang="en-US" sz="24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39271" y="1175974"/>
            <a:ext cx="2085164" cy="1111194"/>
            <a:chOff x="6056969" y="1004138"/>
            <a:chExt cx="2085164" cy="1111194"/>
          </a:xfrm>
        </p:grpSpPr>
        <p:sp>
          <p:nvSpPr>
            <p:cNvPr id="20" name="TextBox 19"/>
            <p:cNvSpPr txBox="1"/>
            <p:nvPr/>
          </p:nvSpPr>
          <p:spPr>
            <a:xfrm>
              <a:off x="6240505" y="1004138"/>
              <a:ext cx="1798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Ad Exchange</a:t>
              </a:r>
              <a:endParaRPr lang="en-US" sz="2400" b="1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969" y="1499376"/>
              <a:ext cx="2085164" cy="61595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9018648" y="812249"/>
            <a:ext cx="3055537" cy="1437444"/>
            <a:chOff x="8804703" y="640412"/>
            <a:chExt cx="3055537" cy="14374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7" t="34357" r="6547" b="39286"/>
            <a:stretch/>
          </p:blipFill>
          <p:spPr>
            <a:xfrm>
              <a:off x="8804703" y="1461290"/>
              <a:ext cx="1787350" cy="54181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158653" y="640412"/>
              <a:ext cx="23057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Demand-Side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Platforms (DSPs)</a:t>
              </a:r>
              <a:endParaRPr lang="en-US" sz="24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5" t="16643" r="64035" b="13558"/>
            <a:stretch/>
          </p:blipFill>
          <p:spPr>
            <a:xfrm>
              <a:off x="10663542" y="1439617"/>
              <a:ext cx="1196698" cy="63823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817544" y="812249"/>
            <a:ext cx="2014141" cy="1405877"/>
            <a:chOff x="3627297" y="640413"/>
            <a:chExt cx="2014141" cy="140587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686" y="1560713"/>
              <a:ext cx="1625364" cy="48557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627297" y="640413"/>
              <a:ext cx="2014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Supply-Side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Platform (SSP)</a:t>
              </a:r>
              <a:endParaRPr lang="en-US" sz="2400" b="1" dirty="0"/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7585869" y="4120598"/>
            <a:ext cx="3503532" cy="56187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Solicit bids, </a:t>
            </a:r>
            <a:r>
              <a:rPr lang="en-US" dirty="0" smtClean="0"/>
              <a:t>DoubleClick’s </a:t>
            </a:r>
            <a:r>
              <a:rPr lang="en-US" dirty="0" smtClean="0"/>
              <a:t>Cookie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578642" y="5594027"/>
            <a:ext cx="10964891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GET, </a:t>
            </a:r>
            <a:r>
              <a:rPr lang="en-US" dirty="0" err="1" smtClean="0"/>
              <a:t>RightMedia’s</a:t>
            </a:r>
            <a:r>
              <a:rPr lang="en-US" dirty="0" smtClean="0"/>
              <a:t> Cookie</a:t>
            </a:r>
            <a:endParaRPr lang="en-US" dirty="0"/>
          </a:p>
        </p:txBody>
      </p:sp>
      <p:sp>
        <p:nvSpPr>
          <p:cNvPr id="33" name="Left Arrow 32"/>
          <p:cNvSpPr/>
          <p:nvPr/>
        </p:nvSpPr>
        <p:spPr>
          <a:xfrm>
            <a:off x="542552" y="6125723"/>
            <a:ext cx="11002827" cy="530773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Advertisement</a:t>
            </a:r>
            <a:endParaRPr lang="en-US" dirty="0"/>
          </a:p>
        </p:txBody>
      </p:sp>
      <p:sp>
        <p:nvSpPr>
          <p:cNvPr id="35" name="Left Arrow 34"/>
          <p:cNvSpPr/>
          <p:nvPr/>
        </p:nvSpPr>
        <p:spPr>
          <a:xfrm>
            <a:off x="7717167" y="4683400"/>
            <a:ext cx="3372234" cy="5616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Left Arrow 35"/>
          <p:cNvSpPr/>
          <p:nvPr/>
        </p:nvSpPr>
        <p:spPr>
          <a:xfrm>
            <a:off x="7637387" y="4881296"/>
            <a:ext cx="3372234" cy="5616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</a:t>
            </a:r>
            <a:endParaRPr lang="en-US" dirty="0"/>
          </a:p>
        </p:txBody>
      </p:sp>
      <p:sp>
        <p:nvSpPr>
          <p:cNvPr id="39" name="Rectangular Callout 38"/>
          <p:cNvSpPr/>
          <p:nvPr/>
        </p:nvSpPr>
        <p:spPr>
          <a:xfrm>
            <a:off x="8327063" y="2604429"/>
            <a:ext cx="3380794" cy="1159876"/>
          </a:xfrm>
          <a:prstGeom prst="wedgeRectCallout">
            <a:avLst>
              <a:gd name="adj1" fmla="val -19381"/>
              <a:gd name="adj2" fmla="val 90542"/>
            </a:avLst>
          </a:prstGeom>
          <a:solidFill>
            <a:srgbClr val="FF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DSPs cannot read their cookie!</a:t>
            </a:r>
          </a:p>
          <a:p>
            <a:pPr algn="ctr"/>
            <a:r>
              <a:rPr lang="en-US" sz="2000" dirty="0" smtClean="0"/>
              <a:t>How can they bid if they cannot identify the user?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95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834"/>
            <a:ext cx="10515600" cy="2318069"/>
          </a:xfrm>
        </p:spPr>
        <p:txBody>
          <a:bodyPr/>
          <a:lstStyle/>
          <a:p>
            <a:r>
              <a:rPr lang="en-US" dirty="0" smtClean="0"/>
              <a:t>Key problem: DSPs cannot read their cookies in the RTB auction</a:t>
            </a:r>
          </a:p>
          <a:p>
            <a:pPr lvl="1"/>
            <a:r>
              <a:rPr lang="en-US" dirty="0" smtClean="0"/>
              <a:t>How can they submit reasonable bids if they cannot identify the user?</a:t>
            </a:r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chemeClr val="accent3"/>
                </a:solidFill>
              </a:rPr>
              <a:t>cookie matching</a:t>
            </a:r>
          </a:p>
          <a:p>
            <a:pPr lvl="1"/>
            <a:r>
              <a:rPr lang="en-US" dirty="0" smtClean="0"/>
              <a:t>Also known as cookie synching</a:t>
            </a:r>
          </a:p>
          <a:p>
            <a:pPr lvl="1"/>
            <a:r>
              <a:rPr lang="en-US" dirty="0" smtClean="0"/>
              <a:t>Process of linking the identifiers used by two ad exchanges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11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706717" y="3816868"/>
            <a:ext cx="7713444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GET, Cookie=12345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706717" y="5206005"/>
            <a:ext cx="7713444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 ?</a:t>
            </a:r>
            <a:r>
              <a:rPr lang="en-US" dirty="0" err="1" smtClean="0"/>
              <a:t>dblclk_id</a:t>
            </a:r>
            <a:r>
              <a:rPr lang="en-US" dirty="0" smtClean="0"/>
              <a:t>=12345, Cookie=ABCDE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5" y="4596553"/>
            <a:ext cx="1101069" cy="1101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01" y="4037822"/>
            <a:ext cx="2496621" cy="737500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>
            <a:off x="1706717" y="4511436"/>
            <a:ext cx="7713444" cy="53077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301 Redirect, Location=http://</a:t>
            </a:r>
            <a:r>
              <a:rPr lang="en-US" dirty="0" smtClean="0"/>
              <a:t>criteo.com</a:t>
            </a:r>
            <a:r>
              <a:rPr lang="en-US" dirty="0" smtClean="0"/>
              <a:t>/?dblclk_id=12345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>
            <a:off x="1706717" y="5900572"/>
            <a:ext cx="7713444" cy="53077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615275" y="3816868"/>
            <a:ext cx="957359" cy="527775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72634" y="4511434"/>
            <a:ext cx="2024159" cy="527775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47214" y="5206004"/>
            <a:ext cx="1936955" cy="527775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92854" y="5198037"/>
            <a:ext cx="957359" cy="527775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9639732" y="5461925"/>
            <a:ext cx="2081410" cy="6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345325"/>
            <a:ext cx="10515600" cy="3683876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The Online Ad Ecosystem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Collection</a:t>
            </a:r>
            <a:br>
              <a:rPr lang="en-US" dirty="0" smtClean="0"/>
            </a:br>
            <a:r>
              <a:rPr lang="en-US" dirty="0" smtClean="0"/>
              <a:t>Classifying Ad Network Flows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Goals, Revisited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17235"/>
            <a:ext cx="10515600" cy="248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Uncover the hidden links between ad exchanges…</a:t>
            </a:r>
          </a:p>
          <a:p>
            <a:pPr marL="0" indent="0">
              <a:buNone/>
            </a:pPr>
            <a:r>
              <a:rPr lang="en-US" sz="3600" dirty="0" smtClean="0"/>
              <a:t>… in a way that is mechanism agnostic</a:t>
            </a:r>
          </a:p>
          <a:p>
            <a:pPr lvl="1"/>
            <a:r>
              <a:rPr lang="en-US" sz="3200" dirty="0" smtClean="0"/>
              <a:t>Robust against obfuscation (e.g. cookie hashing)</a:t>
            </a:r>
          </a:p>
          <a:p>
            <a:pPr lvl="1"/>
            <a:r>
              <a:rPr lang="en-US" sz="3200" dirty="0" smtClean="0"/>
              <a:t>Works even if the information exchange occurs server-side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Retargeted 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326234"/>
            <a:ext cx="10515600" cy="1926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RTB and cookie matching enable highly targeted advertisements</a:t>
            </a:r>
          </a:p>
          <a:p>
            <a:r>
              <a:rPr lang="en-US" dirty="0" smtClean="0"/>
              <a:t>The most specific ad type are </a:t>
            </a:r>
            <a:r>
              <a:rPr lang="en-US" dirty="0" smtClean="0">
                <a:solidFill>
                  <a:schemeClr val="accent3"/>
                </a:solidFill>
              </a:rPr>
              <a:t>retargeted ads</a:t>
            </a:r>
          </a:p>
          <a:p>
            <a:pPr lvl="1"/>
            <a:r>
              <a:rPr lang="en-US" dirty="0" smtClean="0"/>
              <a:t>Served to users who view a </a:t>
            </a:r>
            <a:r>
              <a:rPr lang="en-US" b="1" dirty="0" smtClean="0"/>
              <a:t>specific product</a:t>
            </a:r>
            <a:r>
              <a:rPr lang="en-US" dirty="0" smtClean="0"/>
              <a:t> on </a:t>
            </a:r>
            <a:r>
              <a:rPr lang="en-US" b="1" dirty="0" smtClean="0"/>
              <a:t>specific website</a:t>
            </a:r>
          </a:p>
          <a:p>
            <a:pPr lvl="1"/>
            <a:r>
              <a:rPr lang="en-US" dirty="0" smtClean="0"/>
              <a:t>Cost up to $1 per impression vs. &gt;$0.01 for contextual ads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4617" r="7212" b="1890"/>
          <a:stretch/>
        </p:blipFill>
        <p:spPr>
          <a:xfrm>
            <a:off x="7658355" y="3370827"/>
            <a:ext cx="3946035" cy="3277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" y="3583591"/>
            <a:ext cx="7344173" cy="28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2691056" y="2542709"/>
            <a:ext cx="2580551" cy="24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eft Arrow 21"/>
          <p:cNvSpPr/>
          <p:nvPr/>
        </p:nvSpPr>
        <p:spPr>
          <a:xfrm>
            <a:off x="2691055" y="2847038"/>
            <a:ext cx="2580552" cy="26603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2691056" y="4018272"/>
            <a:ext cx="5655144" cy="22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Left Arrow 24"/>
          <p:cNvSpPr/>
          <p:nvPr/>
        </p:nvSpPr>
        <p:spPr>
          <a:xfrm>
            <a:off x="2691055" y="4324686"/>
            <a:ext cx="5655146" cy="24073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Retargets as an Experimental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35224"/>
            <a:ext cx="10662374" cy="1411490"/>
          </a:xfrm>
        </p:spPr>
        <p:txBody>
          <a:bodyPr/>
          <a:lstStyle/>
          <a:p>
            <a:r>
              <a:rPr lang="en-US" dirty="0" smtClean="0"/>
              <a:t>This proves a causal flow of information from </a:t>
            </a:r>
            <a:r>
              <a:rPr lang="en-US" dirty="0"/>
              <a:t>exchange </a:t>
            </a:r>
            <a:r>
              <a:rPr lang="en-US" dirty="0" smtClean="0">
                <a:sym typeface="Wingdings" panose="05000000000000000000" pitchFamily="2" charset="2"/>
              </a:rPr>
              <a:t> DSP</a:t>
            </a:r>
            <a:endParaRPr lang="en-US" i="1" dirty="0" smtClean="0"/>
          </a:p>
          <a:p>
            <a:pPr lvl="1"/>
            <a:r>
              <a:rPr lang="en-US" dirty="0" smtClean="0"/>
              <a:t>Retargets are too expensive to be served to random, unknown users</a:t>
            </a:r>
          </a:p>
          <a:p>
            <a:pPr lvl="1"/>
            <a:r>
              <a:rPr lang="en-US" dirty="0" smtClean="0"/>
              <a:t>Flow could occur on the client- or server-side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326234"/>
            <a:ext cx="10662374" cy="93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Key observation: retargets are only served under very specific circumstances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07" y="2421927"/>
            <a:ext cx="783379" cy="78337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332977" y="3864402"/>
            <a:ext cx="2319753" cy="812852"/>
            <a:chOff x="5332977" y="3875749"/>
            <a:chExt cx="2319753" cy="812852"/>
          </a:xfrm>
        </p:grpSpPr>
        <p:sp>
          <p:nvSpPr>
            <p:cNvPr id="26" name="Rectangle 25"/>
            <p:cNvSpPr/>
            <p:nvPr/>
          </p:nvSpPr>
          <p:spPr>
            <a:xfrm>
              <a:off x="5332977" y="3875749"/>
              <a:ext cx="2319753" cy="8128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271" y="3974197"/>
              <a:ext cx="2085164" cy="61595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5418516" y="2542709"/>
            <a:ext cx="1787350" cy="5418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30" y="2442363"/>
            <a:ext cx="742507" cy="742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30" y="3901833"/>
            <a:ext cx="737990" cy="7379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8478685" y="3999921"/>
            <a:ext cx="1787350" cy="5418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07" y="3879139"/>
            <a:ext cx="783379" cy="7833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60191" y="2515868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1)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860190" y="3956961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9" name="Rectangular Callout 28"/>
          <p:cNvSpPr/>
          <p:nvPr/>
        </p:nvSpPr>
        <p:spPr>
          <a:xfrm>
            <a:off x="7585224" y="2070790"/>
            <a:ext cx="4265155" cy="620340"/>
          </a:xfrm>
          <a:prstGeom prst="wedgeRectCallout">
            <a:avLst>
              <a:gd name="adj1" fmla="val -61553"/>
              <a:gd name="adj2" fmla="val 54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DSP observes the user at a shop</a:t>
            </a:r>
            <a:endParaRPr lang="en-US" sz="2400" dirty="0"/>
          </a:p>
        </p:txBody>
      </p:sp>
      <p:sp>
        <p:nvSpPr>
          <p:cNvPr id="30" name="Rectangular Callout 29"/>
          <p:cNvSpPr/>
          <p:nvPr/>
        </p:nvSpPr>
        <p:spPr>
          <a:xfrm>
            <a:off x="7585224" y="2851487"/>
            <a:ext cx="4265155" cy="883275"/>
          </a:xfrm>
          <a:prstGeom prst="wedgeRectCallout">
            <a:avLst>
              <a:gd name="adj1" fmla="val -42272"/>
              <a:gd name="adj2" fmla="val 76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DSP and the exchange must have matched cookies</a:t>
            </a:r>
            <a:endParaRPr lang="en-US" sz="2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4617" r="7212" b="1890"/>
          <a:stretch/>
        </p:blipFill>
        <p:spPr>
          <a:xfrm>
            <a:off x="2138194" y="4445051"/>
            <a:ext cx="1180006" cy="9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3" grpId="0" build="p"/>
      <p:bldP spid="28" grpId="0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Instrument a browser to record </a:t>
            </a:r>
            <a:r>
              <a:rPr lang="en-US" dirty="0" smtClean="0">
                <a:solidFill>
                  <a:schemeClr val="accent3"/>
                </a:solidFill>
              </a:rPr>
              <a:t>inclusion chains</a:t>
            </a:r>
          </a:p>
          <a:p>
            <a:pPr lvl="1"/>
            <a:r>
              <a:rPr lang="en-US" dirty="0" smtClean="0"/>
              <a:t>Need to know what resource caused each outgoing request</a:t>
            </a:r>
          </a:p>
          <a:p>
            <a:pPr lvl="1"/>
            <a:r>
              <a:rPr lang="en-US" dirty="0" smtClean="0"/>
              <a:t>E.g. was the request generated by a 3</a:t>
            </a:r>
            <a:r>
              <a:rPr lang="en-US" baseline="30000" dirty="0" smtClean="0"/>
              <a:t>rd</a:t>
            </a:r>
            <a:r>
              <a:rPr lang="en-US" dirty="0" smtClean="0"/>
              <a:t> party ad library?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customer </a:t>
            </a:r>
            <a:r>
              <a:rPr lang="en-US" dirty="0" smtClean="0">
                <a:solidFill>
                  <a:schemeClr val="accent3"/>
                </a:solidFill>
              </a:rPr>
              <a:t>personas</a:t>
            </a:r>
          </a:p>
          <a:p>
            <a:pPr lvl="1"/>
            <a:r>
              <a:rPr lang="en-US" dirty="0" smtClean="0"/>
              <a:t>Each persona visits specific products at specific e-commerce sites</a:t>
            </a:r>
          </a:p>
          <a:p>
            <a:pPr lvl="1"/>
            <a:r>
              <a:rPr lang="en-US" dirty="0" smtClean="0"/>
              <a:t>Creates controlled opportunities to observe retargeted 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Crawl ads</a:t>
            </a:r>
          </a:p>
          <a:p>
            <a:pPr lvl="1"/>
            <a:r>
              <a:rPr lang="en-US" dirty="0" smtClean="0"/>
              <a:t>Visit a broad swath of publishers to elicit retargeted advertisements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Isolate retargeted advertisements</a:t>
            </a:r>
          </a:p>
          <a:p>
            <a:pPr lvl="1"/>
            <a:r>
              <a:rPr lang="en-US" dirty="0" smtClean="0"/>
              <a:t>Ads will be a mix of untargeted, contextual, behavioral, and retargets</a:t>
            </a:r>
          </a:p>
          <a:p>
            <a:pPr lvl="1"/>
            <a:r>
              <a:rPr lang="en-US" dirty="0" smtClean="0"/>
              <a:t>Only the retargets allow us to infer causal relationships between exchanges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598"/>
            <a:ext cx="10515600" cy="1765747"/>
          </a:xfrm>
        </p:spPr>
        <p:txBody>
          <a:bodyPr/>
          <a:lstStyle/>
          <a:p>
            <a:r>
              <a:rPr lang="en-US" dirty="0" smtClean="0"/>
              <a:t>Instrumented Chromium binary that records the provenance of page elements</a:t>
            </a:r>
          </a:p>
          <a:p>
            <a:pPr lvl="1"/>
            <a:r>
              <a:rPr lang="en-US" dirty="0" smtClean="0"/>
              <a:t>Uses </a:t>
            </a:r>
            <a:r>
              <a:rPr lang="en-US" dirty="0" smtClean="0"/>
              <a:t>Information </a:t>
            </a:r>
            <a:r>
              <a:rPr lang="en-US" dirty="0"/>
              <a:t>F</a:t>
            </a:r>
            <a:r>
              <a:rPr lang="en-US" dirty="0" smtClean="0"/>
              <a:t>low </a:t>
            </a:r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 smtClean="0"/>
              <a:t>techniques (IFA)</a:t>
            </a:r>
          </a:p>
          <a:p>
            <a:pPr lvl="1"/>
            <a:r>
              <a:rPr lang="en-US" dirty="0" smtClean="0"/>
              <a:t>Handles Flash, </a:t>
            </a:r>
            <a:r>
              <a:rPr lang="en-US" i="1" dirty="0" smtClean="0"/>
              <a:t>exec()</a:t>
            </a:r>
            <a:r>
              <a:rPr lang="en-US" dirty="0" smtClean="0"/>
              <a:t>, </a:t>
            </a:r>
            <a:r>
              <a:rPr lang="en-US" i="1" dirty="0" err="1" smtClean="0"/>
              <a:t>setTimeout</a:t>
            </a:r>
            <a:r>
              <a:rPr lang="en-US" i="1" dirty="0" smtClean="0"/>
              <a:t>()</a:t>
            </a:r>
            <a:r>
              <a:rPr lang="en-US" dirty="0" smtClean="0"/>
              <a:t>, cross-frame, inline scripts, etc.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17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21999" y="3325761"/>
            <a:ext cx="4669019" cy="339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html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body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	&lt;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script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 smtClean="0"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 smtClean="0">
                <a:solidFill>
                  <a:schemeClr val="accent5"/>
                </a:solidFill>
                <a:latin typeface="Menlo"/>
                <a:ea typeface="Menlo"/>
                <a:cs typeface="Menlo"/>
                <a:sym typeface="Menlo"/>
              </a:rPr>
              <a:t>“b.com/adlib.js”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&gt;&lt;/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script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	&lt;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iframe </a:t>
            </a:r>
            <a:r>
              <a:rPr lang="en-US" sz="2000" dirty="0" err="1" smtClean="0"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 smtClean="0">
                <a:solidFill>
                  <a:schemeClr val="accent5"/>
                </a:solidFill>
                <a:latin typeface="Menlo"/>
                <a:ea typeface="Menlo"/>
                <a:cs typeface="Menlo"/>
                <a:sym typeface="Menlo"/>
              </a:rPr>
              <a:t>“c.net/adbox.html”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  &lt;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html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      &lt;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script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 smtClean="0"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 smtClean="0">
                <a:solidFill>
                  <a:schemeClr val="accent5"/>
                </a:solidFill>
                <a:latin typeface="Menlo"/>
                <a:ea typeface="Menlo"/>
                <a:cs typeface="Menlo"/>
                <a:sym typeface="Menlo"/>
              </a:rPr>
              <a:t>“code.js”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&gt;&lt;/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script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      &lt;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object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data=</a:t>
            </a:r>
            <a:r>
              <a:rPr lang="en-US" sz="2000" dirty="0" smtClean="0">
                <a:solidFill>
                  <a:schemeClr val="accent5"/>
                </a:solidFill>
                <a:latin typeface="Menlo"/>
                <a:ea typeface="Menlo"/>
                <a:cs typeface="Menlo"/>
                <a:sym typeface="Menlo"/>
              </a:rPr>
              <a:t>“d.org/flash.swf”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      &lt;/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object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  &lt;/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html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&lt;/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iframe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&lt;/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body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&lt;/</a:t>
            </a:r>
            <a:r>
              <a:rPr lang="en-US" sz="2000" dirty="0" smtClean="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html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9839" y="2864095"/>
            <a:ext cx="329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DOM: a.com/index.html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43125" y="2864095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Inclusion Chain</a:t>
            </a:r>
            <a:endParaRPr lang="en-US" sz="24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202019" y="3355625"/>
            <a:ext cx="4995245" cy="3065776"/>
            <a:chOff x="6202019" y="3355625"/>
            <a:chExt cx="4995245" cy="3065776"/>
          </a:xfrm>
        </p:grpSpPr>
        <p:sp>
          <p:nvSpPr>
            <p:cNvPr id="8" name="Rectangle 7"/>
            <p:cNvSpPr/>
            <p:nvPr/>
          </p:nvSpPr>
          <p:spPr>
            <a:xfrm>
              <a:off x="6202019" y="3355625"/>
              <a:ext cx="2544417" cy="42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a.com/index.html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767887" y="4015255"/>
              <a:ext cx="2544417" cy="42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b.com/adlib.js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97365" y="4674885"/>
              <a:ext cx="2544417" cy="42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c.net/adbox.html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40095" y="5334515"/>
              <a:ext cx="2544417" cy="42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c.net/code.js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52847" y="5994145"/>
              <a:ext cx="2544417" cy="42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d.org/flash.swf</a:t>
              </a:r>
              <a:endParaRPr lang="en-US" sz="2400" dirty="0"/>
            </a:p>
          </p:txBody>
        </p:sp>
        <p:cxnSp>
          <p:nvCxnSpPr>
            <p:cNvPr id="14" name="Elbow Connector 13"/>
            <p:cNvCxnSpPr>
              <a:endCxn id="9" idx="1"/>
            </p:cNvCxnSpPr>
            <p:nvPr/>
          </p:nvCxnSpPr>
          <p:spPr>
            <a:xfrm rot="16200000" flipH="1">
              <a:off x="6357367" y="3818363"/>
              <a:ext cx="446002" cy="375038"/>
            </a:xfrm>
            <a:prstGeom prst="bent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endCxn id="10" idx="1"/>
            </p:cNvCxnSpPr>
            <p:nvPr/>
          </p:nvCxnSpPr>
          <p:spPr>
            <a:xfrm rot="16200000" flipH="1">
              <a:off x="6979653" y="4470801"/>
              <a:ext cx="427256" cy="408168"/>
            </a:xfrm>
            <a:prstGeom prst="bent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endCxn id="11" idx="1"/>
            </p:cNvCxnSpPr>
            <p:nvPr/>
          </p:nvCxnSpPr>
          <p:spPr>
            <a:xfrm rot="16200000" flipH="1">
              <a:off x="7617648" y="5125696"/>
              <a:ext cx="446002" cy="398892"/>
            </a:xfrm>
            <a:prstGeom prst="bent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endCxn id="12" idx="1"/>
            </p:cNvCxnSpPr>
            <p:nvPr/>
          </p:nvCxnSpPr>
          <p:spPr>
            <a:xfrm rot="16200000" flipH="1">
              <a:off x="8246052" y="5800978"/>
              <a:ext cx="446002" cy="367588"/>
            </a:xfrm>
            <a:prstGeom prst="bent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34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90 </a:t>
            </a:r>
            <a:r>
              <a:rPr lang="en-US" dirty="0" smtClean="0">
                <a:solidFill>
                  <a:schemeClr val="accent3"/>
                </a:solidFill>
              </a:rPr>
              <a:t>personas</a:t>
            </a:r>
            <a:r>
              <a:rPr lang="en-US" dirty="0" smtClean="0"/>
              <a:t> to simulate shoppers</a:t>
            </a:r>
          </a:p>
          <a:p>
            <a:pPr lvl="1"/>
            <a:r>
              <a:rPr lang="en-US" dirty="0" smtClean="0"/>
              <a:t>Each visited 10 hand-chosen products from 10 online shops (100 total URLs)</a:t>
            </a:r>
          </a:p>
          <a:p>
            <a:pPr lvl="1"/>
            <a:r>
              <a:rPr lang="en-US" dirty="0" smtClean="0"/>
              <a:t>Top 10 shops in 90 Alexa online shopping categories</a:t>
            </a:r>
          </a:p>
          <a:p>
            <a:r>
              <a:rPr lang="en-US" dirty="0" smtClean="0"/>
              <a:t>Selected 150 publishers from the Alexa Top-1000</a:t>
            </a:r>
          </a:p>
          <a:p>
            <a:pPr lvl="1"/>
            <a:r>
              <a:rPr lang="en-US" dirty="0" smtClean="0"/>
              <a:t>Randomly visited 15 URLs + homepage on each publisher</a:t>
            </a:r>
          </a:p>
          <a:p>
            <a:r>
              <a:rPr lang="en-US" dirty="0" smtClean="0"/>
              <a:t>Conducted 9 rounds of crawling in December 2015</a:t>
            </a:r>
          </a:p>
          <a:p>
            <a:pPr lvl="1"/>
            <a:r>
              <a:rPr lang="en-US" dirty="0" smtClean="0"/>
              <a:t>Each persona visited the shops and then the publishers in each round</a:t>
            </a:r>
          </a:p>
          <a:p>
            <a:pPr lvl="1"/>
            <a:r>
              <a:rPr lang="en-US" dirty="0" smtClean="0"/>
              <a:t>Recorded inclusion trees, cookies, ad images, HTTP requests/responses</a:t>
            </a:r>
          </a:p>
          <a:p>
            <a:r>
              <a:rPr lang="en-US" dirty="0" smtClean="0"/>
              <a:t>Also included one </a:t>
            </a:r>
            <a:r>
              <a:rPr lang="en-US" dirty="0" smtClean="0">
                <a:solidFill>
                  <a:schemeClr val="accent3"/>
                </a:solidFill>
              </a:rPr>
              <a:t>control account</a:t>
            </a:r>
          </a:p>
          <a:p>
            <a:pPr lvl="1"/>
            <a:r>
              <a:rPr lang="en-US" dirty="0" smtClean="0"/>
              <a:t>Only crawls the publishers each round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oesn’t visit shops, clears cookies after each request</a:t>
            </a:r>
          </a:p>
          <a:p>
            <a:pPr lvl="1"/>
            <a:r>
              <a:rPr lang="en-US" dirty="0" smtClean="0"/>
              <a:t>Designed to collect untargeted and contextual 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Images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638060"/>
              </p:ext>
            </p:extLst>
          </p:nvPr>
        </p:nvGraphicFramePr>
        <p:xfrm>
          <a:off x="2624314" y="1256645"/>
          <a:ext cx="695591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6128"/>
                <a:gridCol w="2379790"/>
              </a:tblGrid>
              <a:tr h="39355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Filter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Total Unique Images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 images from the crawlers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571,636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 </a:t>
                      </a:r>
                      <a:r>
                        <a:rPr lang="en-US" sz="2000" dirty="0" err="1" smtClean="0"/>
                        <a:t>EasyList</a:t>
                      </a:r>
                      <a:r>
                        <a:rPr lang="en-US" sz="2000" dirty="0" smtClean="0"/>
                        <a:t> to identify ad</a:t>
                      </a:r>
                      <a:r>
                        <a:rPr lang="en-US" sz="2000" baseline="0" dirty="0" smtClean="0"/>
                        <a:t>vertisements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93,726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Remove ads that are shown to &gt;1 persona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31,850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 crowdsourcing to locate retargets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5,102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6784" y="3442808"/>
            <a:ext cx="11117016" cy="32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Personas visited non-overlapping retailers</a:t>
            </a:r>
          </a:p>
          <a:p>
            <a:pPr lvl="1"/>
            <a:r>
              <a:rPr lang="en-US" dirty="0"/>
              <a:t>By definition, retargets should only be shown to a single persona</a:t>
            </a:r>
          </a:p>
          <a:p>
            <a:r>
              <a:rPr lang="en-US" dirty="0" smtClean="0"/>
              <a:t>Spent $415 uploading 1,142 HITs to Amazon Mechanical Turk</a:t>
            </a:r>
          </a:p>
          <a:p>
            <a:pPr lvl="1"/>
            <a:r>
              <a:rPr lang="en-US" dirty="0" smtClean="0"/>
              <a:t>Each HIT asked the worker to label 30 ad images</a:t>
            </a:r>
          </a:p>
          <a:p>
            <a:pPr lvl="1"/>
            <a:r>
              <a:rPr lang="en-US" dirty="0" smtClean="0"/>
              <a:t>27 were unlabeled, 3 were known retargets (control images)</a:t>
            </a:r>
          </a:p>
          <a:p>
            <a:pPr lvl="1"/>
            <a:r>
              <a:rPr lang="en-US" dirty="0" smtClean="0"/>
              <a:t>All ads were labeled by </a:t>
            </a:r>
            <a:r>
              <a:rPr lang="en-US" dirty="0"/>
              <a:t>2</a:t>
            </a:r>
            <a:r>
              <a:rPr lang="en-US" dirty="0" smtClean="0"/>
              <a:t> workers</a:t>
            </a:r>
          </a:p>
          <a:p>
            <a:pPr lvl="1"/>
            <a:r>
              <a:rPr lang="en-US" dirty="0" smtClean="0"/>
              <a:t>Any ad identified as </a:t>
            </a:r>
            <a:r>
              <a:rPr lang="en-US" i="1" dirty="0" smtClean="0"/>
              <a:t>targeted</a:t>
            </a:r>
            <a:r>
              <a:rPr lang="en-US" dirty="0" smtClean="0"/>
              <a:t> was also manually inspected by us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843" y="2450669"/>
            <a:ext cx="6955918" cy="4611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24314" y="2855298"/>
            <a:ext cx="6955918" cy="4611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35783" y="2061054"/>
            <a:ext cx="6955918" cy="4611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9639551" y="2784976"/>
            <a:ext cx="2262868" cy="779058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5136184" y="1205066"/>
            <a:ext cx="1141811" cy="1076801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6369529" y="5619076"/>
            <a:ext cx="2766445" cy="1076801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994163" y="1205066"/>
            <a:ext cx="1141811" cy="1076801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319504" y="1205066"/>
            <a:ext cx="1141811" cy="1076801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Privacy Footprint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24" y="5895591"/>
            <a:ext cx="2250448" cy="6647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406" y="2945178"/>
            <a:ext cx="1625364" cy="485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t="22156" r="1926" b="23756"/>
          <a:stretch/>
        </p:blipFill>
        <p:spPr>
          <a:xfrm>
            <a:off x="3289909" y="3995161"/>
            <a:ext cx="1359439" cy="5674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24330" r="8693" b="24500"/>
          <a:stretch/>
        </p:blipFill>
        <p:spPr>
          <a:xfrm>
            <a:off x="199891" y="2945178"/>
            <a:ext cx="1846893" cy="416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8" t="28241" r="5388" b="24317"/>
          <a:stretch/>
        </p:blipFill>
        <p:spPr>
          <a:xfrm>
            <a:off x="9774020" y="4891372"/>
            <a:ext cx="1935126" cy="4338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78" y="5905194"/>
            <a:ext cx="2651760" cy="612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750771" y="4636983"/>
            <a:ext cx="1787350" cy="54181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1424763" y="1977656"/>
            <a:ext cx="1233377" cy="999460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00454" y="1977656"/>
            <a:ext cx="3806456" cy="1586377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2"/>
          </p:cNvCxnSpPr>
          <p:nvPr/>
        </p:nvCxnSpPr>
        <p:spPr>
          <a:xfrm>
            <a:off x="2888883" y="2016725"/>
            <a:ext cx="4383814" cy="3794589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04499" y="1930956"/>
            <a:ext cx="3947192" cy="1182257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82930" y="1977656"/>
            <a:ext cx="1151439" cy="3927538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65835" y="2012583"/>
            <a:ext cx="3340452" cy="2558957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4" idx="0"/>
          </p:cNvCxnSpPr>
          <p:nvPr/>
        </p:nvCxnSpPr>
        <p:spPr>
          <a:xfrm>
            <a:off x="2778304" y="1977656"/>
            <a:ext cx="1191325" cy="2017505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842611" y="2000756"/>
            <a:ext cx="662847" cy="3810558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676969" y="2016725"/>
            <a:ext cx="1311437" cy="960391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560054" y="2000756"/>
            <a:ext cx="1393025" cy="2838381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139759" y="1977656"/>
            <a:ext cx="4219908" cy="2017505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85" y="1385984"/>
            <a:ext cx="742507" cy="742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59" y="1401277"/>
            <a:ext cx="737990" cy="73799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557147" y="1401277"/>
            <a:ext cx="663472" cy="663472"/>
            <a:chOff x="1979692" y="3877739"/>
            <a:chExt cx="663472" cy="663472"/>
          </a:xfrm>
        </p:grpSpPr>
        <p:sp>
          <p:nvSpPr>
            <p:cNvPr id="8" name="Rounded Rectangle 7"/>
            <p:cNvSpPr/>
            <p:nvPr/>
          </p:nvSpPr>
          <p:spPr>
            <a:xfrm>
              <a:off x="1979692" y="3877739"/>
              <a:ext cx="663472" cy="6634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716" y="3925763"/>
              <a:ext cx="567424" cy="567424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58" name="Straight Connector 57"/>
          <p:cNvCxnSpPr/>
          <p:nvPr/>
        </p:nvCxnSpPr>
        <p:spPr>
          <a:xfrm flipH="1">
            <a:off x="10173421" y="3444587"/>
            <a:ext cx="135627" cy="1385530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447142" y="3430755"/>
            <a:ext cx="1714720" cy="2387551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6" idx="1"/>
          </p:cNvCxnSpPr>
          <p:nvPr/>
        </p:nvCxnSpPr>
        <p:spPr>
          <a:xfrm flipH="1">
            <a:off x="8620140" y="5108277"/>
            <a:ext cx="1153880" cy="719049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697612" y="3802454"/>
            <a:ext cx="2209298" cy="514903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19" idx="3"/>
          </p:cNvCxnSpPr>
          <p:nvPr/>
        </p:nvCxnSpPr>
        <p:spPr>
          <a:xfrm flipH="1" flipV="1">
            <a:off x="2538121" y="4907891"/>
            <a:ext cx="3998728" cy="1138829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2139166" y="3198982"/>
            <a:ext cx="1188879" cy="828090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764030" y="3303238"/>
            <a:ext cx="5122631" cy="2576323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98" y="3446942"/>
            <a:ext cx="678582" cy="678582"/>
          </a:xfrm>
          <a:prstGeom prst="rect">
            <a:avLst/>
          </a:prstGeom>
        </p:spPr>
      </p:pic>
      <p:sp>
        <p:nvSpPr>
          <p:cNvPr id="40" name="Rectangular Callout 39"/>
          <p:cNvSpPr/>
          <p:nvPr/>
        </p:nvSpPr>
        <p:spPr>
          <a:xfrm>
            <a:off x="9624789" y="5743911"/>
            <a:ext cx="1559598" cy="871594"/>
          </a:xfrm>
          <a:prstGeom prst="wedgeRectCallout">
            <a:avLst>
              <a:gd name="adj1" fmla="val -54402"/>
              <a:gd name="adj2" fmla="val -85483"/>
            </a:avLst>
          </a:prstGeom>
          <a:solidFill>
            <a:srgbClr val="FF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Cookie matching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90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6" grpId="0" animBg="1"/>
      <p:bldP spid="56" grpId="1" animBg="1"/>
      <p:bldP spid="55" grpId="0" animBg="1"/>
      <p:bldP spid="55" grpId="1" animBg="1"/>
      <p:bldP spid="54" grpId="0" animBg="1"/>
      <p:bldP spid="54" grpId="1" animBg="1"/>
      <p:bldP spid="53" grpId="0" animBg="1"/>
      <p:bldP spid="53" grpId="1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20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2955"/>
            <a:ext cx="10515600" cy="5243395"/>
          </a:xfrm>
        </p:spPr>
      </p:pic>
      <p:sp>
        <p:nvSpPr>
          <p:cNvPr id="11" name="Oval 10"/>
          <p:cNvSpPr/>
          <p:nvPr/>
        </p:nvSpPr>
        <p:spPr>
          <a:xfrm>
            <a:off x="994181" y="1798115"/>
            <a:ext cx="190243" cy="190243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7076" y="2707525"/>
            <a:ext cx="4160826" cy="28904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9350" y="3185952"/>
            <a:ext cx="190243" cy="190243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345325"/>
            <a:ext cx="10515600" cy="3683876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The Online Ad Ecosystem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Data Collection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Classifying Ad Network Flows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Dataset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73834"/>
            <a:ext cx="10515600" cy="2268651"/>
          </a:xfrm>
        </p:spPr>
        <p:txBody>
          <a:bodyPr/>
          <a:lstStyle/>
          <a:p>
            <a:r>
              <a:rPr lang="en-US" dirty="0" smtClean="0">
                <a:solidFill>
                  <a:schemeClr val="dk1"/>
                </a:solidFill>
              </a:rPr>
              <a:t>5,102</a:t>
            </a:r>
            <a:r>
              <a:rPr lang="en-US" dirty="0" smtClean="0"/>
              <a:t> unique retargeted ads</a:t>
            </a:r>
            <a:endParaRPr lang="en-US" dirty="0" smtClean="0">
              <a:solidFill>
                <a:schemeClr val="dk1"/>
              </a:solidFill>
            </a:endParaRP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From 281 distinct online retailers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Publisher(s) on which it was observed</a:t>
            </a:r>
          </a:p>
          <a:p>
            <a:r>
              <a:rPr lang="en-US" dirty="0" smtClean="0"/>
              <a:t>35,448 </a:t>
            </a:r>
            <a:r>
              <a:rPr lang="en-US" dirty="0" smtClean="0">
                <a:solidFill>
                  <a:schemeClr val="accent3"/>
                </a:solidFill>
              </a:rPr>
              <a:t>publisher-side</a:t>
            </a:r>
            <a:r>
              <a:rPr lang="en-US" dirty="0" smtClean="0"/>
              <a:t> chains that served the retargets</a:t>
            </a:r>
          </a:p>
          <a:p>
            <a:pPr lvl="1"/>
            <a:r>
              <a:rPr lang="en-US" dirty="0" smtClean="0"/>
              <a:t>Again, we observed some retargets multiple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22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68318" y="3613236"/>
            <a:ext cx="5655144" cy="22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568317" y="3919650"/>
            <a:ext cx="5655146" cy="24073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10239" y="3459366"/>
            <a:ext cx="2319753" cy="812852"/>
            <a:chOff x="5332977" y="3875749"/>
            <a:chExt cx="2319753" cy="812852"/>
          </a:xfrm>
        </p:grpSpPr>
        <p:sp>
          <p:nvSpPr>
            <p:cNvPr id="10" name="Rectangle 9"/>
            <p:cNvSpPr/>
            <p:nvPr/>
          </p:nvSpPr>
          <p:spPr>
            <a:xfrm>
              <a:off x="5332977" y="3875749"/>
              <a:ext cx="2319753" cy="8128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271" y="3974197"/>
              <a:ext cx="2085164" cy="61595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92" y="3496797"/>
            <a:ext cx="737990" cy="7379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8355947" y="3594885"/>
            <a:ext cx="1787350" cy="5418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69" y="3474103"/>
            <a:ext cx="783379" cy="783379"/>
          </a:xfrm>
          <a:prstGeom prst="rect">
            <a:avLst/>
          </a:prstGeom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838200" y="5130460"/>
            <a:ext cx="10515600" cy="1676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</a:rPr>
              <a:t>Next step: classifying each publisher-side chain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Who served the retargeted ad?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Was the ad served via an RTB auction?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How did the ad exchange and the DSP share information about our persona?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4617" r="7212" b="1890"/>
          <a:stretch/>
        </p:blipFill>
        <p:spPr>
          <a:xfrm>
            <a:off x="2039958" y="4040015"/>
            <a:ext cx="1180006" cy="9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possible ways for a retargeted ad to be served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Direct (Trivial) Matching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Cookie Matching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Indirect Matching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Latent (Server-side) Matching</a:t>
            </a:r>
          </a:p>
          <a:p>
            <a:r>
              <a:rPr lang="en-US" dirty="0" smtClean="0"/>
              <a:t>We encode each classification as a </a:t>
            </a:r>
            <a:r>
              <a:rPr lang="en-US" dirty="0" smtClean="0"/>
              <a:t>set of</a:t>
            </a:r>
            <a:r>
              <a:rPr lang="en-US" dirty="0" smtClean="0"/>
              <a:t> regex-like </a:t>
            </a:r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Rules for shopper- and publisher-side chains</a:t>
            </a:r>
          </a:p>
          <a:p>
            <a:r>
              <a:rPr lang="en-US" dirty="0" smtClean="0"/>
              <a:t>Rules are ordered by complexity</a:t>
            </a:r>
          </a:p>
          <a:p>
            <a:pPr lvl="1"/>
            <a:r>
              <a:rPr lang="en-US" dirty="0" smtClean="0"/>
              <a:t>Assume the simplest rule that matches is the correct classification</a:t>
            </a:r>
          </a:p>
          <a:p>
            <a:r>
              <a:rPr lang="en-US" dirty="0" smtClean="0"/>
              <a:t>We do not expect to observe all four classifications in the data</a:t>
            </a:r>
          </a:p>
          <a:p>
            <a:pPr lvl="1"/>
            <a:r>
              <a:rPr lang="en-US" dirty="0" smtClean="0"/>
              <a:t>No known ad exchanges use Indirect Matching</a:t>
            </a:r>
          </a:p>
          <a:p>
            <a:pPr lvl="1"/>
            <a:r>
              <a:rPr lang="en-US" dirty="0" smtClean="0"/>
              <a:t>However, we include these classes for sake of completeness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Direct (Trivial)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14718" y="1256081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Shopper-side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60362" y="1258066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Publisher-side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93045" y="2420853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5038" y="3980810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Rule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2077365" y="2440286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2664966" y="2325786"/>
            <a:ext cx="1787350" cy="541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22" y="2282691"/>
            <a:ext cx="742507" cy="742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72" y="2282691"/>
            <a:ext cx="737990" cy="73799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8127338" y="2440286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8714939" y="2325786"/>
            <a:ext cx="1787350" cy="54181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19291" y="3995141"/>
            <a:ext cx="974167" cy="4111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^shop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364257" y="3922766"/>
            <a:ext cx="601417" cy="555922"/>
            <a:chOff x="2408017" y="4310548"/>
            <a:chExt cx="601417" cy="555922"/>
          </a:xfrm>
        </p:grpSpPr>
        <p:sp>
          <p:nvSpPr>
            <p:cNvPr id="18" name="Oval 17"/>
            <p:cNvSpPr/>
            <p:nvPr/>
          </p:nvSpPr>
          <p:spPr>
            <a:xfrm>
              <a:off x="2408017" y="4310548"/>
              <a:ext cx="601417" cy="555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.*</a:t>
              </a:r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485449" y="4365232"/>
              <a:ext cx="446554" cy="44655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38281" y="3922766"/>
            <a:ext cx="601417" cy="555922"/>
            <a:chOff x="2408017" y="4310548"/>
            <a:chExt cx="601417" cy="555922"/>
          </a:xfrm>
        </p:grpSpPr>
        <p:sp>
          <p:nvSpPr>
            <p:cNvPr id="22" name="Oval 21"/>
            <p:cNvSpPr/>
            <p:nvPr/>
          </p:nvSpPr>
          <p:spPr>
            <a:xfrm>
              <a:off x="2408017" y="4310548"/>
              <a:ext cx="601417" cy="555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485449" y="4365232"/>
              <a:ext cx="446554" cy="44655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70467" y="3922766"/>
            <a:ext cx="893669" cy="555922"/>
            <a:chOff x="2635056" y="5083535"/>
            <a:chExt cx="893669" cy="555922"/>
          </a:xfrm>
        </p:grpSpPr>
        <p:sp>
          <p:nvSpPr>
            <p:cNvPr id="25" name="Oval 24"/>
            <p:cNvSpPr/>
            <p:nvPr/>
          </p:nvSpPr>
          <p:spPr>
            <a:xfrm>
              <a:off x="2635056" y="5083535"/>
              <a:ext cx="893669" cy="555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.*$</a:t>
              </a:r>
              <a:endParaRPr lang="en-US" sz="24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50497" y="5147064"/>
              <a:ext cx="662786" cy="42886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stCxn id="17" idx="3"/>
            <a:endCxn id="19" idx="2"/>
          </p:cNvCxnSpPr>
          <p:nvPr/>
        </p:nvCxnSpPr>
        <p:spPr>
          <a:xfrm flipV="1">
            <a:off x="2093458" y="4200727"/>
            <a:ext cx="34823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3" idx="2"/>
          </p:cNvCxnSpPr>
          <p:nvPr/>
        </p:nvCxnSpPr>
        <p:spPr>
          <a:xfrm>
            <a:off x="2888243" y="4200727"/>
            <a:ext cx="3274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6"/>
            <a:endCxn id="27" idx="1"/>
          </p:cNvCxnSpPr>
          <p:nvPr/>
        </p:nvCxnSpPr>
        <p:spPr>
          <a:xfrm>
            <a:off x="3662267" y="4200727"/>
            <a:ext cx="3236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860362" y="3992593"/>
            <a:ext cx="974167" cy="4111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^pub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9028217" y="3920218"/>
            <a:ext cx="893669" cy="555922"/>
            <a:chOff x="2635056" y="5083535"/>
            <a:chExt cx="893669" cy="555922"/>
          </a:xfrm>
        </p:grpSpPr>
        <p:sp>
          <p:nvSpPr>
            <p:cNvPr id="52" name="Oval 51"/>
            <p:cNvSpPr/>
            <p:nvPr/>
          </p:nvSpPr>
          <p:spPr>
            <a:xfrm>
              <a:off x="2635056" y="5083535"/>
              <a:ext cx="893669" cy="555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  <a:r>
                <a:rPr lang="en-US" sz="2400" dirty="0" smtClean="0"/>
                <a:t>$</a:t>
              </a:r>
              <a:endParaRPr lang="en-US" sz="2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750497" y="5147064"/>
              <a:ext cx="662786" cy="42886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Arrow Connector 55"/>
          <p:cNvCxnSpPr>
            <a:stCxn id="44" idx="3"/>
            <a:endCxn id="53" idx="1"/>
          </p:cNvCxnSpPr>
          <p:nvPr/>
        </p:nvCxnSpPr>
        <p:spPr>
          <a:xfrm flipV="1">
            <a:off x="8834529" y="4198179"/>
            <a:ext cx="30912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ular Callout 57"/>
          <p:cNvSpPr/>
          <p:nvPr/>
        </p:nvSpPr>
        <p:spPr>
          <a:xfrm>
            <a:off x="9608614" y="5068963"/>
            <a:ext cx="2178262" cy="1223858"/>
          </a:xfrm>
          <a:prstGeom prst="wedgeRectCallout">
            <a:avLst>
              <a:gd name="adj1" fmla="val -50565"/>
              <a:gd name="adj2" fmla="val -93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d </a:t>
            </a:r>
            <a:r>
              <a:rPr lang="en-US" sz="2400" dirty="0" smtClean="0"/>
              <a:t>is the DSP that serves the retarget</a:t>
            </a:r>
            <a:endParaRPr lang="en-US" sz="2400" i="1" dirty="0"/>
          </a:p>
        </p:txBody>
      </p:sp>
      <p:sp>
        <p:nvSpPr>
          <p:cNvPr id="59" name="Rectangular Callout 58"/>
          <p:cNvSpPr/>
          <p:nvPr/>
        </p:nvSpPr>
        <p:spPr>
          <a:xfrm>
            <a:off x="364884" y="5068963"/>
            <a:ext cx="2300081" cy="1223858"/>
          </a:xfrm>
          <a:prstGeom prst="wedgeRectCallout">
            <a:avLst>
              <a:gd name="adj1" fmla="val 74864"/>
              <a:gd name="adj2" fmla="val -100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d </a:t>
            </a:r>
            <a:r>
              <a:rPr lang="en-US" sz="2400" dirty="0" smtClean="0"/>
              <a:t>must appear on the shopper-side…</a:t>
            </a:r>
            <a:endParaRPr lang="en-US" sz="2400" i="1" dirty="0"/>
          </a:p>
        </p:txBody>
      </p:sp>
      <p:sp>
        <p:nvSpPr>
          <p:cNvPr id="60" name="Rectangular Callout 59"/>
          <p:cNvSpPr/>
          <p:nvPr/>
        </p:nvSpPr>
        <p:spPr>
          <a:xfrm>
            <a:off x="2895170" y="5068963"/>
            <a:ext cx="2050308" cy="1223858"/>
          </a:xfrm>
          <a:prstGeom prst="wedgeRectCallout">
            <a:avLst>
              <a:gd name="adj1" fmla="val 14387"/>
              <a:gd name="adj2" fmla="val -97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… </a:t>
            </a:r>
            <a:r>
              <a:rPr lang="en-US" sz="2400" dirty="0" smtClean="0"/>
              <a:t>but other trackers may also appear</a:t>
            </a:r>
            <a:endParaRPr lang="en-US" sz="2400" i="1" dirty="0"/>
          </a:p>
        </p:txBody>
      </p:sp>
      <p:sp>
        <p:nvSpPr>
          <p:cNvPr id="61" name="Rectangular Callout 60"/>
          <p:cNvSpPr/>
          <p:nvPr/>
        </p:nvSpPr>
        <p:spPr>
          <a:xfrm>
            <a:off x="5674789" y="5068963"/>
            <a:ext cx="3353428" cy="1223858"/>
          </a:xfrm>
          <a:prstGeom prst="wedgeRectCallout">
            <a:avLst>
              <a:gd name="adj1" fmla="val 49148"/>
              <a:gd name="adj2" fmla="val -94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cookie matching necessary: the user was sent directly to the DSP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5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4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Cookie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8901" y="1187766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Shopper-side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74153" y="1189751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Publisher-side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87635" y="2352538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9552" y="4480048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Rule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1751548" y="2340440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2339149" y="2340440"/>
            <a:ext cx="1265899" cy="383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5" y="2182845"/>
            <a:ext cx="742507" cy="742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36" y="1709880"/>
            <a:ext cx="737990" cy="73799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9514702" y="1867475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793474" y="4422004"/>
            <a:ext cx="3492450" cy="555922"/>
            <a:chOff x="793474" y="4422004"/>
            <a:chExt cx="3492450" cy="555922"/>
          </a:xfrm>
        </p:grpSpPr>
        <p:sp>
          <p:nvSpPr>
            <p:cNvPr id="17" name="Rectangle 16"/>
            <p:cNvSpPr/>
            <p:nvPr/>
          </p:nvSpPr>
          <p:spPr>
            <a:xfrm>
              <a:off x="793474" y="4494379"/>
              <a:ext cx="974167" cy="411173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^shop</a:t>
              </a:r>
              <a:endParaRPr lang="en-US" sz="24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975380" y="4422004"/>
              <a:ext cx="601417" cy="555922"/>
              <a:chOff x="2408017" y="4310548"/>
              <a:chExt cx="601417" cy="55592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.*</a:t>
                </a:r>
                <a:endParaRPr lang="en-US" sz="24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707364" y="4422004"/>
              <a:ext cx="601417" cy="555922"/>
              <a:chOff x="2408017" y="4310548"/>
              <a:chExt cx="601417" cy="55592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392255" y="4422004"/>
              <a:ext cx="893669" cy="555922"/>
              <a:chOff x="2635056" y="5083535"/>
              <a:chExt cx="893669" cy="55592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635056" y="5083535"/>
                <a:ext cx="893669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.*$</a:t>
                </a:r>
                <a:endParaRPr lang="en-US" sz="24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750497" y="5147064"/>
                <a:ext cx="662786" cy="428864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Arrow Connector 29"/>
            <p:cNvCxnSpPr>
              <a:stCxn id="17" idx="3"/>
              <a:endCxn id="19" idx="2"/>
            </p:cNvCxnSpPr>
            <p:nvPr/>
          </p:nvCxnSpPr>
          <p:spPr>
            <a:xfrm flipV="1">
              <a:off x="1767641" y="4699965"/>
              <a:ext cx="28517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9" idx="6"/>
              <a:endCxn id="23" idx="2"/>
            </p:cNvCxnSpPr>
            <p:nvPr/>
          </p:nvCxnSpPr>
          <p:spPr>
            <a:xfrm>
              <a:off x="2499366" y="4699965"/>
              <a:ext cx="2854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1"/>
            </p:cNvCxnSpPr>
            <p:nvPr/>
          </p:nvCxnSpPr>
          <p:spPr>
            <a:xfrm>
              <a:off x="3231350" y="4699965"/>
              <a:ext cx="27634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ular Callout 58"/>
          <p:cNvSpPr/>
          <p:nvPr/>
        </p:nvSpPr>
        <p:spPr>
          <a:xfrm>
            <a:off x="576117" y="5432916"/>
            <a:ext cx="2075036" cy="1223858"/>
          </a:xfrm>
          <a:prstGeom prst="wedgeRectCallout">
            <a:avLst>
              <a:gd name="adj1" fmla="val 57500"/>
              <a:gd name="adj2" fmla="val -90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d </a:t>
            </a:r>
            <a:r>
              <a:rPr lang="en-US" sz="2400" dirty="0" smtClean="0"/>
              <a:t>must appear on the shopper-side</a:t>
            </a:r>
            <a:endParaRPr lang="en-US" sz="2400" i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8688600" y="4407684"/>
            <a:ext cx="3203854" cy="558884"/>
            <a:chOff x="8688600" y="4407684"/>
            <a:chExt cx="3203854" cy="558884"/>
          </a:xfrm>
        </p:grpSpPr>
        <p:sp>
          <p:nvSpPr>
            <p:cNvPr id="44" name="Rectangle 43"/>
            <p:cNvSpPr/>
            <p:nvPr/>
          </p:nvSpPr>
          <p:spPr>
            <a:xfrm>
              <a:off x="8688600" y="4482717"/>
              <a:ext cx="839604" cy="411173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^pub</a:t>
              </a:r>
              <a:endParaRPr lang="en-US" sz="24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9743174" y="4407684"/>
              <a:ext cx="601417" cy="555922"/>
              <a:chOff x="2408017" y="4310548"/>
              <a:chExt cx="601417" cy="55592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.*</a:t>
                </a:r>
                <a:endParaRPr lang="en-US" sz="2400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0464648" y="4407684"/>
              <a:ext cx="601417" cy="555922"/>
              <a:chOff x="2408017" y="4310548"/>
              <a:chExt cx="601417" cy="55592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Arrow Connector 41"/>
            <p:cNvCxnSpPr>
              <a:stCxn id="44" idx="3"/>
              <a:endCxn id="38" idx="2"/>
            </p:cNvCxnSpPr>
            <p:nvPr/>
          </p:nvCxnSpPr>
          <p:spPr>
            <a:xfrm flipV="1">
              <a:off x="9528204" y="4685645"/>
              <a:ext cx="292402" cy="26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6"/>
              <a:endCxn id="41" idx="2"/>
            </p:cNvCxnSpPr>
            <p:nvPr/>
          </p:nvCxnSpPr>
          <p:spPr>
            <a:xfrm>
              <a:off x="10267160" y="4685645"/>
              <a:ext cx="27492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11163763" y="4410646"/>
              <a:ext cx="728691" cy="555922"/>
              <a:chOff x="2635056" y="5083535"/>
              <a:chExt cx="893669" cy="555922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635056" y="5083535"/>
                <a:ext cx="893669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</a:t>
                </a:r>
                <a:r>
                  <a:rPr lang="en-US" sz="2400" dirty="0" smtClean="0"/>
                  <a:t>$</a:t>
                </a:r>
                <a:endParaRPr lang="en-US" sz="2400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2750497" y="5147064"/>
                <a:ext cx="662786" cy="428864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Arrow Connector 55"/>
            <p:cNvCxnSpPr>
              <a:stCxn id="41" idx="6"/>
              <a:endCxn id="53" idx="1"/>
            </p:cNvCxnSpPr>
            <p:nvPr/>
          </p:nvCxnSpPr>
          <p:spPr>
            <a:xfrm>
              <a:off x="10988634" y="4685645"/>
              <a:ext cx="269259" cy="29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531433" y="3840686"/>
            <a:ext cx="3777095" cy="555922"/>
            <a:chOff x="4531433" y="3840686"/>
            <a:chExt cx="3777095" cy="555922"/>
          </a:xfrm>
        </p:grpSpPr>
        <p:sp>
          <p:nvSpPr>
            <p:cNvPr id="46" name="Rectangle 45"/>
            <p:cNvSpPr/>
            <p:nvPr/>
          </p:nvSpPr>
          <p:spPr>
            <a:xfrm>
              <a:off x="4531433" y="3913061"/>
              <a:ext cx="539173" cy="411173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^*</a:t>
              </a:r>
              <a:endParaRPr lang="en-US" sz="24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267835" y="3840686"/>
              <a:ext cx="601417" cy="555922"/>
              <a:chOff x="2408017" y="4310548"/>
              <a:chExt cx="601417" cy="55592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.*</a:t>
                </a:r>
                <a:endParaRPr lang="en-US" sz="2400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989308" y="3840686"/>
              <a:ext cx="601417" cy="555922"/>
              <a:chOff x="2408017" y="4310548"/>
              <a:chExt cx="601417" cy="555922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</a:t>
                </a: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4" name="Straight Arrow Connector 63"/>
            <p:cNvCxnSpPr>
              <a:stCxn id="46" idx="3"/>
              <a:endCxn id="49" idx="2"/>
            </p:cNvCxnSpPr>
            <p:nvPr/>
          </p:nvCxnSpPr>
          <p:spPr>
            <a:xfrm flipV="1">
              <a:off x="5070606" y="4118647"/>
              <a:ext cx="27466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9" idx="6"/>
              <a:endCxn id="55" idx="2"/>
            </p:cNvCxnSpPr>
            <p:nvPr/>
          </p:nvCxnSpPr>
          <p:spPr>
            <a:xfrm>
              <a:off x="5791821" y="4118647"/>
              <a:ext cx="2749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6717613" y="3840686"/>
              <a:ext cx="601417" cy="555922"/>
              <a:chOff x="2408017" y="4310548"/>
              <a:chExt cx="601417" cy="555922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</a:t>
                </a: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0" name="Straight Arrow Connector 69"/>
            <p:cNvCxnSpPr>
              <a:stCxn id="55" idx="6"/>
              <a:endCxn id="69" idx="2"/>
            </p:cNvCxnSpPr>
            <p:nvPr/>
          </p:nvCxnSpPr>
          <p:spPr>
            <a:xfrm>
              <a:off x="6513294" y="4118647"/>
              <a:ext cx="28175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7414859" y="3840686"/>
              <a:ext cx="893669" cy="555922"/>
              <a:chOff x="2635056" y="5083535"/>
              <a:chExt cx="893669" cy="555922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2635056" y="5083535"/>
                <a:ext cx="893669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.*$</a:t>
                </a:r>
                <a:endParaRPr lang="en-US" sz="2400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2750497" y="5147064"/>
                <a:ext cx="662786" cy="428864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6" name="Straight Arrow Connector 65"/>
            <p:cNvCxnSpPr>
              <a:stCxn id="69" idx="6"/>
              <a:endCxn id="63" idx="1"/>
            </p:cNvCxnSpPr>
            <p:nvPr/>
          </p:nvCxnSpPr>
          <p:spPr>
            <a:xfrm>
              <a:off x="7241599" y="4118647"/>
              <a:ext cx="28870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536308" y="4944597"/>
            <a:ext cx="3777095" cy="555922"/>
            <a:chOff x="4536308" y="4944597"/>
            <a:chExt cx="3777095" cy="555922"/>
          </a:xfrm>
        </p:grpSpPr>
        <p:sp>
          <p:nvSpPr>
            <p:cNvPr id="71" name="Rectangle 70"/>
            <p:cNvSpPr/>
            <p:nvPr/>
          </p:nvSpPr>
          <p:spPr>
            <a:xfrm>
              <a:off x="4536308" y="5016972"/>
              <a:ext cx="539173" cy="411173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^*</a:t>
              </a:r>
              <a:endParaRPr lang="en-US" sz="2400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272710" y="4944597"/>
              <a:ext cx="601417" cy="555922"/>
              <a:chOff x="2408017" y="4310548"/>
              <a:chExt cx="601417" cy="555922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.*</a:t>
                </a:r>
                <a:endParaRPr lang="en-US" sz="240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994183" y="4944597"/>
              <a:ext cx="601417" cy="555922"/>
              <a:chOff x="2408017" y="4310548"/>
              <a:chExt cx="601417" cy="555922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8" name="Straight Arrow Connector 77"/>
            <p:cNvCxnSpPr>
              <a:stCxn id="71" idx="3"/>
              <a:endCxn id="74" idx="2"/>
            </p:cNvCxnSpPr>
            <p:nvPr/>
          </p:nvCxnSpPr>
          <p:spPr>
            <a:xfrm flipV="1">
              <a:off x="5075481" y="5222558"/>
              <a:ext cx="27466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4" idx="6"/>
              <a:endCxn id="77" idx="2"/>
            </p:cNvCxnSpPr>
            <p:nvPr/>
          </p:nvCxnSpPr>
          <p:spPr>
            <a:xfrm>
              <a:off x="5796696" y="5222558"/>
              <a:ext cx="2749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6722488" y="4944597"/>
              <a:ext cx="601417" cy="555922"/>
              <a:chOff x="2408017" y="4310548"/>
              <a:chExt cx="601417" cy="555922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</a:t>
                </a: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" name="Straight Arrow Connector 82"/>
            <p:cNvCxnSpPr>
              <a:stCxn id="77" idx="6"/>
              <a:endCxn id="82" idx="2"/>
            </p:cNvCxnSpPr>
            <p:nvPr/>
          </p:nvCxnSpPr>
          <p:spPr>
            <a:xfrm>
              <a:off x="6518169" y="5222558"/>
              <a:ext cx="28175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7419734" y="4944597"/>
              <a:ext cx="893669" cy="555922"/>
              <a:chOff x="2635056" y="5083535"/>
              <a:chExt cx="893669" cy="555922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2635056" y="5083535"/>
                <a:ext cx="893669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.*$</a:t>
                </a:r>
                <a:endParaRPr lang="en-US" sz="2400" dirty="0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2750497" y="5147064"/>
                <a:ext cx="662786" cy="428864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7" name="Straight Arrow Connector 86"/>
            <p:cNvCxnSpPr>
              <a:stCxn id="82" idx="6"/>
              <a:endCxn id="86" idx="1"/>
            </p:cNvCxnSpPr>
            <p:nvPr/>
          </p:nvCxnSpPr>
          <p:spPr>
            <a:xfrm>
              <a:off x="7246474" y="5222558"/>
              <a:ext cx="28870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10319634" y="2959042"/>
            <a:ext cx="1265899" cy="38374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b="45061"/>
          <a:stretch/>
        </p:blipFill>
        <p:spPr>
          <a:xfrm>
            <a:off x="10130343" y="1930113"/>
            <a:ext cx="1613739" cy="338402"/>
          </a:xfrm>
          <a:prstGeom prst="rect">
            <a:avLst/>
          </a:prstGeom>
        </p:spPr>
      </p:pic>
      <p:sp>
        <p:nvSpPr>
          <p:cNvPr id="92" name="Right Arrow 91"/>
          <p:cNvSpPr/>
          <p:nvPr/>
        </p:nvSpPr>
        <p:spPr>
          <a:xfrm rot="5400000">
            <a:off x="10706518" y="2440979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ight Arrow 93"/>
          <p:cNvSpPr/>
          <p:nvPr/>
        </p:nvSpPr>
        <p:spPr>
          <a:xfrm>
            <a:off x="5513669" y="1867475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6318601" y="2959042"/>
            <a:ext cx="1265899" cy="38374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b="45061"/>
          <a:stretch/>
        </p:blipFill>
        <p:spPr>
          <a:xfrm>
            <a:off x="6129310" y="1930113"/>
            <a:ext cx="1613739" cy="338402"/>
          </a:xfrm>
          <a:prstGeom prst="rect">
            <a:avLst/>
          </a:prstGeom>
        </p:spPr>
      </p:pic>
      <p:sp>
        <p:nvSpPr>
          <p:cNvPr id="97" name="Right Arrow 96"/>
          <p:cNvSpPr/>
          <p:nvPr/>
        </p:nvSpPr>
        <p:spPr>
          <a:xfrm rot="5400000">
            <a:off x="6705485" y="2440979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570478" y="1187766"/>
            <a:ext cx="148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Anywhere</a:t>
            </a:r>
            <a:endParaRPr lang="en-US" sz="2400" b="1" dirty="0"/>
          </a:p>
        </p:txBody>
      </p:sp>
      <p:sp>
        <p:nvSpPr>
          <p:cNvPr id="99" name="Rectangular Callout 98"/>
          <p:cNvSpPr/>
          <p:nvPr/>
        </p:nvSpPr>
        <p:spPr>
          <a:xfrm>
            <a:off x="9000122" y="5440222"/>
            <a:ext cx="2454586" cy="1223858"/>
          </a:xfrm>
          <a:prstGeom prst="wedgeRectCallout">
            <a:avLst>
              <a:gd name="adj1" fmla="val 22362"/>
              <a:gd name="adj2" fmla="val -84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e </a:t>
            </a:r>
            <a:r>
              <a:rPr lang="en-US" sz="2400" dirty="0" smtClean="0"/>
              <a:t>precedes</a:t>
            </a:r>
            <a:r>
              <a:rPr lang="en-US" sz="2400" i="1" dirty="0" smtClean="0"/>
              <a:t> d, </a:t>
            </a:r>
            <a:r>
              <a:rPr lang="en-US" sz="2400" dirty="0" smtClean="0"/>
              <a:t>which</a:t>
            </a:r>
            <a:r>
              <a:rPr lang="en-US" sz="2400" i="1" dirty="0" smtClean="0"/>
              <a:t> </a:t>
            </a:r>
            <a:r>
              <a:rPr lang="en-US" sz="2400" dirty="0" smtClean="0"/>
              <a:t>implies an RTB auction</a:t>
            </a:r>
            <a:endParaRPr lang="en-US" sz="24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50940" y="4399302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</a:t>
            </a:r>
            <a:endParaRPr lang="en-US" sz="2400" b="1" dirty="0"/>
          </a:p>
        </p:txBody>
      </p:sp>
      <p:sp>
        <p:nvSpPr>
          <p:cNvPr id="101" name="Rectangular Callout 100"/>
          <p:cNvSpPr/>
          <p:nvPr/>
        </p:nvSpPr>
        <p:spPr>
          <a:xfrm>
            <a:off x="3893608" y="5748154"/>
            <a:ext cx="3951288" cy="915926"/>
          </a:xfrm>
          <a:prstGeom prst="wedgeRectCallout">
            <a:avLst>
              <a:gd name="adj1" fmla="val 20367"/>
              <a:gd name="adj2" fmla="val -8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Transition </a:t>
            </a:r>
            <a:r>
              <a:rPr lang="en-US" sz="2400" dirty="0" err="1" smtClean="0"/>
              <a:t>e</a:t>
            </a:r>
            <a:r>
              <a:rPr lang="en-US" sz="2400" dirty="0" err="1" smtClean="0">
                <a:sym typeface="Wingdings" panose="05000000000000000000" pitchFamily="2" charset="2"/>
              </a:rPr>
              <a:t>d</a:t>
            </a:r>
            <a:r>
              <a:rPr lang="en-US" sz="2400" dirty="0" smtClean="0">
                <a:sym typeface="Wingdings" panose="05000000000000000000" pitchFamily="2" charset="2"/>
              </a:rPr>
              <a:t> or </a:t>
            </a:r>
            <a:r>
              <a:rPr lang="en-US" sz="2400" dirty="0" err="1" smtClean="0">
                <a:sym typeface="Wingdings" panose="05000000000000000000" pitchFamily="2" charset="2"/>
              </a:rPr>
              <a:t>de</a:t>
            </a:r>
            <a:r>
              <a:rPr lang="en-US" sz="2400" dirty="0" smtClean="0">
                <a:sym typeface="Wingdings" panose="05000000000000000000" pitchFamily="2" charset="2"/>
              </a:rPr>
              <a:t> is where cookie match occurs</a:t>
            </a:r>
            <a:endParaRPr lang="en-US" sz="2400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4643449" y="1755655"/>
            <a:ext cx="663472" cy="663472"/>
            <a:chOff x="1979692" y="3877739"/>
            <a:chExt cx="663472" cy="663472"/>
          </a:xfrm>
        </p:grpSpPr>
        <p:sp>
          <p:nvSpPr>
            <p:cNvPr id="103" name="Rounded Rectangle 102"/>
            <p:cNvSpPr/>
            <p:nvPr/>
          </p:nvSpPr>
          <p:spPr>
            <a:xfrm>
              <a:off x="1979692" y="3877739"/>
              <a:ext cx="663472" cy="6634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716" y="3925763"/>
              <a:ext cx="567424" cy="5674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8613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94" grpId="0" animBg="1"/>
      <p:bldP spid="97" grpId="0" animBg="1"/>
      <p:bldP spid="98" grpId="0"/>
      <p:bldP spid="99" grpId="0" animBg="1"/>
      <p:bldP spid="100" grpId="0"/>
      <p:bldP spid="1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310296" y="3829352"/>
            <a:ext cx="1016070" cy="555922"/>
            <a:chOff x="2635056" y="5083535"/>
            <a:chExt cx="893669" cy="555922"/>
          </a:xfrm>
        </p:grpSpPr>
        <p:sp>
          <p:nvSpPr>
            <p:cNvPr id="70" name="Oval 69"/>
            <p:cNvSpPr/>
            <p:nvPr/>
          </p:nvSpPr>
          <p:spPr>
            <a:xfrm>
              <a:off x="2635056" y="5083535"/>
              <a:ext cx="893669" cy="555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[^d]</a:t>
              </a:r>
              <a:endParaRPr lang="en-US" sz="24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2750497" y="5147064"/>
              <a:ext cx="662786" cy="42886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Indirect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294" y="1256081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Shopper-side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56746" y="1258066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Publisher-side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93045" y="2279702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5038" y="3876481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Rule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1119291" y="3890812"/>
            <a:ext cx="974167" cy="4111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^shop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75816" y="3824574"/>
            <a:ext cx="601417" cy="555922"/>
            <a:chOff x="2408017" y="4310548"/>
            <a:chExt cx="601417" cy="555922"/>
          </a:xfrm>
        </p:grpSpPr>
        <p:sp>
          <p:nvSpPr>
            <p:cNvPr id="22" name="Oval 21"/>
            <p:cNvSpPr/>
            <p:nvPr/>
          </p:nvSpPr>
          <p:spPr>
            <a:xfrm>
              <a:off x="2408017" y="4310548"/>
              <a:ext cx="601417" cy="555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485449" y="4365232"/>
              <a:ext cx="446554" cy="44655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08002" y="3824574"/>
            <a:ext cx="1223171" cy="555922"/>
            <a:chOff x="2635056" y="5083535"/>
            <a:chExt cx="893669" cy="555922"/>
          </a:xfrm>
        </p:grpSpPr>
        <p:sp>
          <p:nvSpPr>
            <p:cNvPr id="25" name="Oval 24"/>
            <p:cNvSpPr/>
            <p:nvPr/>
          </p:nvSpPr>
          <p:spPr>
            <a:xfrm>
              <a:off x="2635056" y="5083535"/>
              <a:ext cx="893669" cy="555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[^d]$</a:t>
              </a:r>
              <a:endParaRPr lang="en-US" sz="24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50497" y="5147064"/>
              <a:ext cx="662786" cy="42886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stCxn id="17" idx="3"/>
            <a:endCxn id="71" idx="1"/>
          </p:cNvCxnSpPr>
          <p:nvPr/>
        </p:nvCxnSpPr>
        <p:spPr>
          <a:xfrm>
            <a:off x="2093458" y="4096399"/>
            <a:ext cx="348090" cy="109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1" idx="3"/>
            <a:endCxn id="23" idx="2"/>
          </p:cNvCxnSpPr>
          <p:nvPr/>
        </p:nvCxnSpPr>
        <p:spPr>
          <a:xfrm flipV="1">
            <a:off x="3195112" y="4102535"/>
            <a:ext cx="358136" cy="4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6"/>
            <a:endCxn id="27" idx="1"/>
          </p:cNvCxnSpPr>
          <p:nvPr/>
        </p:nvCxnSpPr>
        <p:spPr>
          <a:xfrm>
            <a:off x="3999802" y="4102535"/>
            <a:ext cx="3662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ular Callout 58"/>
          <p:cNvSpPr/>
          <p:nvPr/>
        </p:nvSpPr>
        <p:spPr>
          <a:xfrm>
            <a:off x="1188007" y="4643192"/>
            <a:ext cx="2666751" cy="1223858"/>
          </a:xfrm>
          <a:prstGeom prst="wedgeRectCallout">
            <a:avLst>
              <a:gd name="adj1" fmla="val 42876"/>
              <a:gd name="adj2" fmla="val -70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Only the exchange e</a:t>
            </a:r>
            <a:r>
              <a:rPr lang="en-US" sz="2400" i="1" dirty="0" smtClean="0"/>
              <a:t> </a:t>
            </a:r>
            <a:r>
              <a:rPr lang="en-US" sz="2400" dirty="0" smtClean="0"/>
              <a:t>appears on the shopper-side…</a:t>
            </a:r>
            <a:endParaRPr lang="en-US" sz="2400" i="1" dirty="0"/>
          </a:p>
        </p:txBody>
      </p:sp>
      <p:sp>
        <p:nvSpPr>
          <p:cNvPr id="36" name="Right Arrow 35"/>
          <p:cNvSpPr/>
          <p:nvPr/>
        </p:nvSpPr>
        <p:spPr>
          <a:xfrm>
            <a:off x="2416916" y="2319009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73" y="2161414"/>
            <a:ext cx="742507" cy="7425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25" y="2172106"/>
            <a:ext cx="737990" cy="737990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>
          <a:xfrm>
            <a:off x="7550891" y="2329701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10389656" y="2349229"/>
            <a:ext cx="1265899" cy="3837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b="45061"/>
          <a:stretch/>
        </p:blipFill>
        <p:spPr>
          <a:xfrm>
            <a:off x="8105162" y="2392339"/>
            <a:ext cx="1613739" cy="33840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b="45061"/>
          <a:stretch/>
        </p:blipFill>
        <p:spPr>
          <a:xfrm>
            <a:off x="3037537" y="2395349"/>
            <a:ext cx="1613739" cy="338402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>
          <a:xfrm>
            <a:off x="9807325" y="2347882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7452848" y="3815475"/>
            <a:ext cx="3203854" cy="558884"/>
            <a:chOff x="8688600" y="4407684"/>
            <a:chExt cx="3203854" cy="558884"/>
          </a:xfrm>
        </p:grpSpPr>
        <p:sp>
          <p:nvSpPr>
            <p:cNvPr id="48" name="Rectangle 47"/>
            <p:cNvSpPr/>
            <p:nvPr/>
          </p:nvSpPr>
          <p:spPr>
            <a:xfrm>
              <a:off x="8688600" y="4482717"/>
              <a:ext cx="839604" cy="411173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^pub</a:t>
              </a:r>
              <a:endParaRPr lang="en-US" sz="2400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9743174" y="4407684"/>
              <a:ext cx="601417" cy="555922"/>
              <a:chOff x="2408017" y="4310548"/>
              <a:chExt cx="601417" cy="55592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.*</a:t>
                </a:r>
                <a:endParaRPr lang="en-US" sz="24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0464648" y="4407684"/>
              <a:ext cx="601417" cy="555922"/>
              <a:chOff x="2408017" y="4310548"/>
              <a:chExt cx="601417" cy="555922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</a:t>
                </a: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>
              <a:stCxn id="48" idx="3"/>
              <a:endCxn id="68" idx="2"/>
            </p:cNvCxnSpPr>
            <p:nvPr/>
          </p:nvCxnSpPr>
          <p:spPr>
            <a:xfrm flipV="1">
              <a:off x="9528204" y="4685645"/>
              <a:ext cx="292402" cy="26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68" idx="6"/>
              <a:endCxn id="66" idx="2"/>
            </p:cNvCxnSpPr>
            <p:nvPr/>
          </p:nvCxnSpPr>
          <p:spPr>
            <a:xfrm>
              <a:off x="10267160" y="4685645"/>
              <a:ext cx="27492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11163763" y="4410646"/>
              <a:ext cx="728691" cy="555922"/>
              <a:chOff x="2635056" y="5083535"/>
              <a:chExt cx="893669" cy="55592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635056" y="5083535"/>
                <a:ext cx="893669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</a:t>
                </a:r>
                <a:r>
                  <a:rPr lang="en-US" sz="2400" dirty="0" smtClean="0"/>
                  <a:t>$</a:t>
                </a:r>
                <a:endParaRPr lang="en-US" sz="2400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2750497" y="5147064"/>
                <a:ext cx="662786" cy="428864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2" name="Straight Arrow Connector 61"/>
            <p:cNvCxnSpPr>
              <a:stCxn id="66" idx="6"/>
              <a:endCxn id="64" idx="1"/>
            </p:cNvCxnSpPr>
            <p:nvPr/>
          </p:nvCxnSpPr>
          <p:spPr>
            <a:xfrm>
              <a:off x="10988634" y="4685645"/>
              <a:ext cx="269259" cy="29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ular Callout 71"/>
          <p:cNvSpPr/>
          <p:nvPr/>
        </p:nvSpPr>
        <p:spPr>
          <a:xfrm>
            <a:off x="6609455" y="4642827"/>
            <a:ext cx="4744345" cy="1223858"/>
          </a:xfrm>
          <a:prstGeom prst="wedgeRectCallout">
            <a:avLst>
              <a:gd name="adj1" fmla="val 15521"/>
              <a:gd name="adj2" fmla="val -74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e</a:t>
            </a:r>
            <a:r>
              <a:rPr lang="en-US" sz="2400" dirty="0" smtClean="0"/>
              <a:t> must pass browsing history data to participants in the auction, thus no cookie matching is necessary</a:t>
            </a:r>
            <a:endParaRPr lang="en-US" sz="2400" i="1" dirty="0"/>
          </a:p>
        </p:txBody>
      </p:sp>
      <p:sp>
        <p:nvSpPr>
          <p:cNvPr id="73" name="Rectangular Callout 72"/>
          <p:cNvSpPr/>
          <p:nvPr/>
        </p:nvSpPr>
        <p:spPr>
          <a:xfrm>
            <a:off x="2719004" y="6148899"/>
            <a:ext cx="7111309" cy="590851"/>
          </a:xfrm>
          <a:prstGeom prst="wedgeRectCallout">
            <a:avLst>
              <a:gd name="adj1" fmla="val -18000"/>
              <a:gd name="adj2" fmla="val 12764"/>
            </a:avLst>
          </a:prstGeom>
          <a:solidFill>
            <a:srgbClr val="FF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do not expect to find indirect matches in the data.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75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9" grpId="0" animBg="1"/>
      <p:bldP spid="72" grpId="0" animBg="1"/>
      <p:bldP spid="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) Latent (Server-side)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294" y="1256081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Shopper-side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56746" y="1258066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Publisher-side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93045" y="2334935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5038" y="3851933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Rule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1831180" y="3866264"/>
            <a:ext cx="974167" cy="4111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^shop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925391" y="3800026"/>
            <a:ext cx="1511596" cy="555922"/>
            <a:chOff x="4158907" y="3928903"/>
            <a:chExt cx="1511596" cy="555922"/>
          </a:xfrm>
        </p:grpSpPr>
        <p:sp>
          <p:nvSpPr>
            <p:cNvPr id="25" name="Oval 24"/>
            <p:cNvSpPr/>
            <p:nvPr/>
          </p:nvSpPr>
          <p:spPr>
            <a:xfrm>
              <a:off x="4158907" y="3928903"/>
              <a:ext cx="1511596" cy="555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[^</a:t>
              </a:r>
              <a:r>
                <a:rPr lang="en-US" sz="2400" dirty="0" err="1"/>
                <a:t>e</a:t>
              </a:r>
              <a:r>
                <a:rPr lang="en-US" sz="2400" dirty="0" err="1" smtClean="0"/>
                <a:t>d</a:t>
              </a:r>
              <a:r>
                <a:rPr lang="en-US" sz="2400" dirty="0" smtClean="0"/>
                <a:t>]$</a:t>
              </a:r>
              <a:endParaRPr lang="en-US" sz="24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366008" y="3992432"/>
              <a:ext cx="1077434" cy="42886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/>
          <p:cNvCxnSpPr>
            <a:stCxn id="17" idx="3"/>
            <a:endCxn id="27" idx="1"/>
          </p:cNvCxnSpPr>
          <p:nvPr/>
        </p:nvCxnSpPr>
        <p:spPr>
          <a:xfrm>
            <a:off x="2805347" y="4071851"/>
            <a:ext cx="327145" cy="6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ular Callout 58"/>
          <p:cNvSpPr/>
          <p:nvPr/>
        </p:nvSpPr>
        <p:spPr>
          <a:xfrm>
            <a:off x="1955994" y="4722607"/>
            <a:ext cx="2352995" cy="1223858"/>
          </a:xfrm>
          <a:prstGeom prst="wedgeRectCallout">
            <a:avLst>
              <a:gd name="adj1" fmla="val 21444"/>
              <a:gd name="adj2" fmla="val -79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Neither </a:t>
            </a:r>
            <a:r>
              <a:rPr lang="en-US" sz="2400" i="1" dirty="0" smtClean="0"/>
              <a:t>e</a:t>
            </a:r>
            <a:r>
              <a:rPr lang="en-US" sz="2400" dirty="0" smtClean="0"/>
              <a:t> nor </a:t>
            </a:r>
            <a:r>
              <a:rPr lang="en-US" sz="2400" i="1" dirty="0" smtClean="0"/>
              <a:t>d</a:t>
            </a:r>
            <a:r>
              <a:rPr lang="en-US" sz="2400" dirty="0" smtClean="0"/>
              <a:t> appears on the shopper-side</a:t>
            </a:r>
            <a:endParaRPr lang="en-US" sz="2400" i="1" dirty="0"/>
          </a:p>
        </p:txBody>
      </p:sp>
      <p:sp>
        <p:nvSpPr>
          <p:cNvPr id="36" name="Right Arrow 35"/>
          <p:cNvSpPr/>
          <p:nvPr/>
        </p:nvSpPr>
        <p:spPr>
          <a:xfrm>
            <a:off x="2803547" y="2319009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04" y="2161414"/>
            <a:ext cx="742507" cy="7425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25" y="2172106"/>
            <a:ext cx="737990" cy="737990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>
          <a:xfrm>
            <a:off x="7550891" y="2329701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10389656" y="2349229"/>
            <a:ext cx="1265899" cy="3837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b="45061"/>
          <a:stretch/>
        </p:blipFill>
        <p:spPr>
          <a:xfrm>
            <a:off x="8105162" y="2392339"/>
            <a:ext cx="1613739" cy="338402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>
          <a:xfrm>
            <a:off x="9807325" y="2347882"/>
            <a:ext cx="487865" cy="42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7452848" y="3790927"/>
            <a:ext cx="3203854" cy="558884"/>
            <a:chOff x="8688600" y="4407684"/>
            <a:chExt cx="3203854" cy="558884"/>
          </a:xfrm>
        </p:grpSpPr>
        <p:sp>
          <p:nvSpPr>
            <p:cNvPr id="48" name="Rectangle 47"/>
            <p:cNvSpPr/>
            <p:nvPr/>
          </p:nvSpPr>
          <p:spPr>
            <a:xfrm>
              <a:off x="8688600" y="4482717"/>
              <a:ext cx="839604" cy="411173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^pub</a:t>
              </a:r>
              <a:endParaRPr lang="en-US" sz="2400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9743174" y="4407684"/>
              <a:ext cx="601417" cy="555922"/>
              <a:chOff x="2408017" y="4310548"/>
              <a:chExt cx="601417" cy="55592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.*</a:t>
                </a:r>
                <a:endParaRPr lang="en-US" sz="24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0464648" y="4407684"/>
              <a:ext cx="601417" cy="555922"/>
              <a:chOff x="2408017" y="4310548"/>
              <a:chExt cx="601417" cy="555922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2408017" y="4310548"/>
                <a:ext cx="601417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</a:t>
                </a: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485449" y="4365232"/>
                <a:ext cx="446554" cy="446554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>
              <a:stCxn id="48" idx="3"/>
              <a:endCxn id="68" idx="2"/>
            </p:cNvCxnSpPr>
            <p:nvPr/>
          </p:nvCxnSpPr>
          <p:spPr>
            <a:xfrm flipV="1">
              <a:off x="9528204" y="4685645"/>
              <a:ext cx="292402" cy="26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68" idx="6"/>
              <a:endCxn id="66" idx="2"/>
            </p:cNvCxnSpPr>
            <p:nvPr/>
          </p:nvCxnSpPr>
          <p:spPr>
            <a:xfrm>
              <a:off x="10267160" y="4685645"/>
              <a:ext cx="27492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11163763" y="4410646"/>
              <a:ext cx="728691" cy="555922"/>
              <a:chOff x="2635056" y="5083535"/>
              <a:chExt cx="893669" cy="55592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635056" y="5083535"/>
                <a:ext cx="893669" cy="5559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</a:t>
                </a:r>
                <a:r>
                  <a:rPr lang="en-US" sz="2400" dirty="0" smtClean="0"/>
                  <a:t>$</a:t>
                </a:r>
                <a:endParaRPr lang="en-US" sz="2400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2750497" y="5147064"/>
                <a:ext cx="662786" cy="428864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2" name="Straight Arrow Connector 61"/>
            <p:cNvCxnSpPr>
              <a:stCxn id="66" idx="6"/>
              <a:endCxn id="64" idx="1"/>
            </p:cNvCxnSpPr>
            <p:nvPr/>
          </p:nvCxnSpPr>
          <p:spPr>
            <a:xfrm>
              <a:off x="10988634" y="4685645"/>
              <a:ext cx="269259" cy="29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ular Callout 71"/>
          <p:cNvSpPr/>
          <p:nvPr/>
        </p:nvSpPr>
        <p:spPr>
          <a:xfrm>
            <a:off x="7302926" y="4722607"/>
            <a:ext cx="4265666" cy="1223858"/>
          </a:xfrm>
          <a:prstGeom prst="wedgeRectCallout">
            <a:avLst>
              <a:gd name="adj1" fmla="val 20538"/>
              <a:gd name="adj2" fmla="val -76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must receive information from some shopper-side tracker</a:t>
            </a:r>
            <a:endParaRPr lang="en-US" sz="2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44" y="2145382"/>
            <a:ext cx="762345" cy="754943"/>
          </a:xfrm>
          <a:prstGeom prst="rect">
            <a:avLst/>
          </a:prstGeom>
        </p:spPr>
      </p:pic>
      <p:sp>
        <p:nvSpPr>
          <p:cNvPr id="51" name="Rectangular Callout 50"/>
          <p:cNvSpPr/>
          <p:nvPr/>
        </p:nvSpPr>
        <p:spPr>
          <a:xfrm>
            <a:off x="3603787" y="6162715"/>
            <a:ext cx="4834866" cy="590851"/>
          </a:xfrm>
          <a:prstGeom prst="wedgeRectCallout">
            <a:avLst>
              <a:gd name="adj1" fmla="val -18000"/>
              <a:gd name="adj2" fmla="val 12764"/>
            </a:avLst>
          </a:prstGeom>
          <a:solidFill>
            <a:srgbClr val="FF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find latent matches in practice!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722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9" grpId="0" animBg="1"/>
      <p:bldP spid="72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345325"/>
            <a:ext cx="10515600" cy="3683876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The Online Ad Ecosystem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Data Collection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Classifying Ad Network Flows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Categorizing Chains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806535"/>
              </p:ext>
            </p:extLst>
          </p:nvPr>
        </p:nvGraphicFramePr>
        <p:xfrm>
          <a:off x="2470407" y="1691875"/>
          <a:ext cx="6910074" cy="27736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984500"/>
                <a:gridCol w="1255947"/>
                <a:gridCol w="688427"/>
                <a:gridCol w="1208690"/>
                <a:gridCol w="7725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Chains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Chains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 (Trivial) Match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1770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8449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Forward Cookie Match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24575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25873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Backward Cookie Match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19388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24994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Indirect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2492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178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Latent</a:t>
                      </a:r>
                      <a:r>
                        <a:rPr lang="en-US" sz="2000" baseline="0" dirty="0" smtClean="0"/>
                        <a:t> (Server-side) Match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5362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343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No Match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91432" y="1225452"/>
            <a:ext cx="13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Clustered</a:t>
            </a: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4766441"/>
            <a:ext cx="10515600" cy="195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 expected, most retargets are due to cookie matching</a:t>
            </a:r>
          </a:p>
          <a:p>
            <a:r>
              <a:rPr lang="en-US" dirty="0" smtClean="0"/>
              <a:t>Very small number of chains that cannot be categorized</a:t>
            </a:r>
          </a:p>
          <a:p>
            <a:pPr lvl="1"/>
            <a:r>
              <a:rPr lang="en-US" dirty="0" smtClean="0"/>
              <a:t>Suggests low false positive rate of AMT image labeling task</a:t>
            </a:r>
          </a:p>
          <a:p>
            <a:r>
              <a:rPr lang="en-US" dirty="0" smtClean="0"/>
              <a:t>Surprisingly large amount of indirect and latent matches…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99282" y="1182414"/>
            <a:ext cx="2196662" cy="341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98473" y="1225451"/>
            <a:ext cx="1650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Raw Chains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34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Modern Ad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834"/>
            <a:ext cx="11184012" cy="5547641"/>
          </a:xfrm>
        </p:spPr>
        <p:txBody>
          <a:bodyPr/>
          <a:lstStyle/>
          <a:p>
            <a:r>
              <a:rPr lang="en-US" dirty="0" smtClean="0"/>
              <a:t>Modern ad exchanges use </a:t>
            </a:r>
            <a:r>
              <a:rPr lang="en-US" dirty="0" smtClean="0">
                <a:solidFill>
                  <a:schemeClr val="accent3"/>
                </a:solidFill>
              </a:rPr>
              <a:t>Real-Time Bidding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3"/>
                </a:solidFill>
              </a:rPr>
              <a:t>RTB</a:t>
            </a:r>
            <a:r>
              <a:rPr lang="en-US" dirty="0" smtClean="0"/>
              <a:t>) auctions</a:t>
            </a:r>
          </a:p>
          <a:p>
            <a:pPr lvl="1"/>
            <a:r>
              <a:rPr lang="en-US" dirty="0" smtClean="0"/>
              <a:t>Advertisers bid on each impression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requirement: advertisers must be able to identify users before bidding</a:t>
            </a:r>
          </a:p>
          <a:p>
            <a:pPr lvl="1"/>
            <a:r>
              <a:rPr lang="en-US" dirty="0" smtClean="0"/>
              <a:t>Why would you bid on user you’ve never seen before?</a:t>
            </a:r>
          </a:p>
          <a:p>
            <a:pPr lvl="1"/>
            <a:r>
              <a:rPr lang="en-US" dirty="0" smtClean="0"/>
              <a:t>Cookie matching allows ad exchanges to ID users in the auctions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Cookie matching fundamentally alters the definition of “</a:t>
            </a:r>
            <a:r>
              <a:rPr lang="en-US" dirty="0" smtClean="0">
                <a:solidFill>
                  <a:schemeClr val="accent3"/>
                </a:solidFill>
              </a:rPr>
              <a:t>privacy footprint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Advertisers are not isolated islands of data</a:t>
            </a:r>
          </a:p>
          <a:p>
            <a:pPr lvl="1"/>
            <a:r>
              <a:rPr lang="en-US" dirty="0" smtClean="0"/>
              <a:t>By sharing identifiers, ad exchanges can share data on users</a:t>
            </a:r>
          </a:p>
          <a:p>
            <a:pPr lvl="2"/>
            <a:r>
              <a:rPr lang="en-US" dirty="0" smtClean="0"/>
              <a:t>Browsing history</a:t>
            </a:r>
          </a:p>
          <a:p>
            <a:pPr lvl="2"/>
            <a:r>
              <a:rPr lang="en-US" dirty="0" smtClean="0"/>
              <a:t>Inferred demographic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Categorizing Chains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470407" y="1691875"/>
          <a:ext cx="6910074" cy="27736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984500"/>
                <a:gridCol w="1255947"/>
                <a:gridCol w="688427"/>
                <a:gridCol w="1208690"/>
                <a:gridCol w="7725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Chains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Chains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 (Trivial) Match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1770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8449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Forward Cookie Match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24575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25873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Backward Cookie Match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19388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24994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Indirect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2492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178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Latent</a:t>
                      </a:r>
                      <a:r>
                        <a:rPr lang="en-US" sz="2000" baseline="0" dirty="0" smtClean="0"/>
                        <a:t> (Server-side) Match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5362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343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No Match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8473" y="1225451"/>
            <a:ext cx="1650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Raw Chains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91434" y="856119"/>
            <a:ext cx="1393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Clustered</a:t>
            </a:r>
          </a:p>
          <a:p>
            <a:pPr algn="ctr"/>
            <a:r>
              <a:rPr lang="en-US" sz="2400" b="1" dirty="0" smtClean="0"/>
              <a:t>Chains</a:t>
            </a: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4766441"/>
            <a:ext cx="10515600" cy="20915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Cluster together domains by “owner”</a:t>
            </a:r>
          </a:p>
          <a:p>
            <a:pPr lvl="1"/>
            <a:r>
              <a:rPr lang="en-US" dirty="0" smtClean="0"/>
              <a:t>E.g. google.com, doubleclick.com, googlesyndication.com</a:t>
            </a:r>
          </a:p>
          <a:p>
            <a:r>
              <a:rPr lang="en-US" dirty="0" smtClean="0"/>
              <a:t>Indirect and latent matches essentially disappear</a:t>
            </a:r>
          </a:p>
          <a:p>
            <a:pPr lvl="1"/>
            <a:r>
              <a:rPr lang="en-US" dirty="0" smtClean="0"/>
              <a:t>The vast majority of these chains involve Google</a:t>
            </a:r>
          </a:p>
          <a:p>
            <a:pPr lvl="1"/>
            <a:r>
              <a:rPr lang="en-US" dirty="0" smtClean="0"/>
              <a:t>Suggests that Google does indeed use exotic techniques to identify users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99282" y="856120"/>
            <a:ext cx="2196662" cy="3742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Matching?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800453"/>
              </p:ext>
            </p:extLst>
          </p:nvPr>
        </p:nvGraphicFramePr>
        <p:xfrm>
          <a:off x="443345" y="1158875"/>
          <a:ext cx="854697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477"/>
                <a:gridCol w="682942"/>
                <a:gridCol w="1911477"/>
                <a:gridCol w="952795"/>
                <a:gridCol w="872836"/>
                <a:gridCol w="221545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Participant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Chains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Heuristics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criteo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googlesyndication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criteo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doubleclick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 E, P     DC,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criteo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adnxs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 E,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criteo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rubiconproject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 E,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criteo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servedbyopenx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doubleclick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steelhousemedia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 P     E,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mathtag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mediaforge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 E,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netmng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scene7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 E     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googlesyndication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adsrvr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rubiconproject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steelhousemedia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 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googlesyndication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steelhousemedia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adtechus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adacado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atwola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adacado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adroll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adnxs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299864" y="1173835"/>
            <a:ext cx="2640850" cy="412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Heuristics Key</a:t>
            </a:r>
          </a:p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dirty="0" smtClean="0"/>
              <a:t> – share exact cookies</a:t>
            </a:r>
          </a:p>
          <a:p>
            <a:pPr marL="0" indent="0">
              <a:buNone/>
            </a:pPr>
            <a:r>
              <a:rPr lang="en-US" b="1" dirty="0" smtClean="0"/>
              <a:t>P</a:t>
            </a:r>
            <a:r>
              <a:rPr lang="en-US" dirty="0" smtClean="0"/>
              <a:t> – special URL parameters</a:t>
            </a:r>
          </a:p>
          <a:p>
            <a:pPr marL="0" indent="0">
              <a:buNone/>
            </a:pPr>
            <a:r>
              <a:rPr lang="en-US" b="1" dirty="0" smtClean="0"/>
              <a:t>DC</a:t>
            </a:r>
            <a:r>
              <a:rPr lang="en-US" dirty="0" smtClean="0"/>
              <a:t> – DoubleClick URL parameters</a:t>
            </a:r>
          </a:p>
          <a:p>
            <a:pPr marL="0" indent="0">
              <a:buNone/>
            </a:pPr>
            <a:r>
              <a:rPr lang="en-US" b="1" dirty="0" smtClean="0"/>
              <a:t>?</a:t>
            </a:r>
            <a:r>
              <a:rPr lang="en-US" dirty="0" smtClean="0"/>
              <a:t> – Unknown sharing method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9520" y="1073668"/>
            <a:ext cx="4659289" cy="5647807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3836" y="1073667"/>
            <a:ext cx="902126" cy="5647807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7285" y="1073666"/>
            <a:ext cx="2015839" cy="5647807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49199" y="1073664"/>
            <a:ext cx="5397561" cy="5647807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9520" y="1465405"/>
            <a:ext cx="8674016" cy="1952856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9520" y="3346509"/>
            <a:ext cx="8674016" cy="463489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9826" y="4802245"/>
            <a:ext cx="8674016" cy="837578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8728" y="5193981"/>
            <a:ext cx="8674016" cy="1527489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9826" y="4111731"/>
            <a:ext cx="8674016" cy="390257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8634447" y="2970266"/>
            <a:ext cx="3191195" cy="2539102"/>
          </a:xfrm>
          <a:prstGeom prst="wedgeRectCallout">
            <a:avLst>
              <a:gd name="adj1" fmla="val -51577"/>
              <a:gd name="adj2" fmla="val 75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4.1% of chains would be entirely missed using heuristics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31% of cookie matching partners would be missed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07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09"/>
            <a:ext cx="10515600" cy="705466"/>
          </a:xfrm>
        </p:spPr>
        <p:txBody>
          <a:bodyPr/>
          <a:lstStyle/>
          <a:p>
            <a:r>
              <a:rPr lang="en-US" dirty="0" smtClean="0"/>
              <a:t>Network Analysis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414128"/>
              </p:ext>
            </p:extLst>
          </p:nvPr>
        </p:nvGraphicFramePr>
        <p:xfrm>
          <a:off x="1573925" y="1185150"/>
          <a:ext cx="89529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538"/>
                <a:gridCol w="620135"/>
                <a:gridCol w="590868"/>
                <a:gridCol w="770341"/>
                <a:gridCol w="1129706"/>
                <a:gridCol w="834176"/>
                <a:gridCol w="706581"/>
                <a:gridCol w="1413164"/>
                <a:gridCol w="10004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n-1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p</a:t>
                      </a:r>
                      <a:r>
                        <a:rPr lang="en-US" baseline="-25000" dirty="0" err="1" smtClean="0"/>
                        <a:t>n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of Shops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of Ads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criteo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tellapart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steelhousemedia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71552" y="790649"/>
            <a:ext cx="109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Degree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7285" y="790649"/>
            <a:ext cx="292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Position in Chains (%)</a:t>
            </a:r>
            <a:endParaRPr lang="en-US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85184"/>
              </p:ext>
            </p:extLst>
          </p:nvPr>
        </p:nvGraphicFramePr>
        <p:xfrm>
          <a:off x="1573925" y="3039350"/>
          <a:ext cx="8952952" cy="18542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887538"/>
                <a:gridCol w="620135"/>
                <a:gridCol w="590868"/>
                <a:gridCol w="770341"/>
                <a:gridCol w="1129706"/>
                <a:gridCol w="834176"/>
                <a:gridCol w="706581"/>
                <a:gridCol w="1413164"/>
                <a:gridCol w="10004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rubiconproject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adnxs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casalemedia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advertising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servedbyopenx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34254"/>
              </p:ext>
            </p:extLst>
          </p:nvPr>
        </p:nvGraphicFramePr>
        <p:xfrm>
          <a:off x="1573925" y="4893550"/>
          <a:ext cx="8952952" cy="148336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887538"/>
                <a:gridCol w="620135"/>
                <a:gridCol w="590868"/>
                <a:gridCol w="770341"/>
                <a:gridCol w="1129706"/>
                <a:gridCol w="834176"/>
                <a:gridCol w="706581"/>
                <a:gridCol w="1413164"/>
                <a:gridCol w="10004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googletagservices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googleadservices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googlesyndication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doubleclick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813042" y="2100420"/>
            <a:ext cx="80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DSPs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66312" y="3735617"/>
            <a:ext cx="1501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Exchanges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673516" y="5404397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Google</a:t>
            </a:r>
            <a:endParaRPr lang="en-US" sz="2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369164" y="764375"/>
            <a:ext cx="2141783" cy="5728479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66445" y="764375"/>
            <a:ext cx="2929719" cy="5728479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61027" y="764375"/>
            <a:ext cx="2691847" cy="5728479"/>
          </a:xfrm>
          <a:prstGeom prst="roundRect">
            <a:avLst>
              <a:gd name="adj" fmla="val 5447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345325"/>
            <a:ext cx="10515600" cy="3683876"/>
          </a:xfrm>
        </p:spPr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approaches to measuring the ad ecosystem are incomplete</a:t>
            </a:r>
          </a:p>
          <a:p>
            <a:pPr lvl="1"/>
            <a:r>
              <a:rPr lang="en-US" dirty="0" smtClean="0"/>
              <a:t>Counting the frequency of trackers or cookies</a:t>
            </a:r>
          </a:p>
          <a:p>
            <a:pPr lvl="1"/>
            <a:r>
              <a:rPr lang="en-US" dirty="0" smtClean="0"/>
              <a:t>Co-occurrence graphs examining the overall footprints of trackers</a:t>
            </a:r>
          </a:p>
          <a:p>
            <a:r>
              <a:rPr lang="en-US" dirty="0" smtClean="0"/>
              <a:t>We develop a novel methodology to detect information flows between ad exchanges</a:t>
            </a:r>
          </a:p>
          <a:p>
            <a:pPr lvl="1"/>
            <a:r>
              <a:rPr lang="en-US" dirty="0" smtClean="0"/>
              <a:t>Controlled methodology enables causal inference</a:t>
            </a:r>
          </a:p>
          <a:p>
            <a:pPr lvl="1"/>
            <a:r>
              <a:rPr lang="en-US" dirty="0" smtClean="0"/>
              <a:t>Mechanism agnostic, detects client- and server-side flows</a:t>
            </a:r>
          </a:p>
          <a:p>
            <a:r>
              <a:rPr lang="en-US" dirty="0" smtClean="0"/>
              <a:t>Dataset illuminates a shady corner of the ad ecosystem</a:t>
            </a:r>
          </a:p>
          <a:p>
            <a:pPr lvl="1"/>
            <a:r>
              <a:rPr lang="en-US" dirty="0" smtClean="0"/>
              <a:t>Existing heuristic approaches miss 31% of matching partners</a:t>
            </a:r>
          </a:p>
          <a:p>
            <a:pPr lvl="1"/>
            <a:r>
              <a:rPr lang="en-US" dirty="0" smtClean="0"/>
              <a:t>Graph analysis enables automatic classification of actor roles</a:t>
            </a:r>
          </a:p>
          <a:p>
            <a:r>
              <a:rPr lang="en-US" dirty="0" smtClean="0"/>
              <a:t>Dataset will be open-sourced (in August, for </a:t>
            </a:r>
            <a:r>
              <a:rPr lang="en-US" dirty="0" err="1" smtClean="0"/>
              <a:t>Usenix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73834"/>
            <a:ext cx="10736017" cy="5547641"/>
          </a:xfrm>
        </p:spPr>
        <p:txBody>
          <a:bodyPr/>
          <a:lstStyle/>
          <a:p>
            <a:r>
              <a:rPr lang="en-US" dirty="0" smtClean="0"/>
              <a:t>Existing anti-trackers and ad blockers have issues</a:t>
            </a:r>
          </a:p>
          <a:p>
            <a:pPr lvl="1"/>
            <a:r>
              <a:rPr lang="en-US" dirty="0" err="1" smtClean="0"/>
              <a:t>Ghostery</a:t>
            </a:r>
            <a:r>
              <a:rPr lang="en-US" dirty="0" smtClean="0"/>
              <a:t> and Disconnect do not stop all trackers (e.g. 1</a:t>
            </a:r>
            <a:r>
              <a:rPr lang="en-US" baseline="30000" dirty="0" smtClean="0"/>
              <a:t>st</a:t>
            </a:r>
            <a:r>
              <a:rPr lang="en-US" dirty="0" smtClean="0"/>
              <a:t> parties like Facebook)</a:t>
            </a:r>
          </a:p>
          <a:p>
            <a:pPr lvl="1"/>
            <a:r>
              <a:rPr lang="en-US" dirty="0" smtClean="0"/>
              <a:t>Ad blockers cut off revenue from publishers</a:t>
            </a:r>
          </a:p>
          <a:p>
            <a:r>
              <a:rPr lang="en-US" dirty="0" smtClean="0"/>
              <a:t>Towards more balanced, privacy-preserving technology</a:t>
            </a:r>
          </a:p>
          <a:p>
            <a:pPr lvl="1"/>
            <a:r>
              <a:rPr lang="en-US" dirty="0" smtClean="0"/>
              <a:t>Users aren’t necessarily opposed to ads</a:t>
            </a:r>
          </a:p>
          <a:p>
            <a:pPr lvl="1"/>
            <a:r>
              <a:rPr lang="en-US" dirty="0" smtClean="0"/>
              <a:t>Ubiquitous tracking and profiling are the issue</a:t>
            </a:r>
          </a:p>
          <a:p>
            <a:r>
              <a:rPr lang="en-US" dirty="0" err="1" smtClean="0"/>
              <a:t>SafeAds</a:t>
            </a:r>
            <a:r>
              <a:rPr lang="en-US" dirty="0" smtClean="0"/>
              <a:t>: a new approach to preserving user privacy on the Web</a:t>
            </a:r>
          </a:p>
          <a:p>
            <a:pPr lvl="1"/>
            <a:r>
              <a:rPr lang="en-US" dirty="0" smtClean="0"/>
              <a:t>Browser extension that blocks trackers and cookie matching…</a:t>
            </a:r>
          </a:p>
          <a:p>
            <a:pPr lvl="1"/>
            <a:r>
              <a:rPr lang="en-US" dirty="0" smtClean="0"/>
              <a:t>… but allows compliant ad exchanges to still serve ads to users</a:t>
            </a:r>
          </a:p>
          <a:p>
            <a:pPr lvl="1"/>
            <a:r>
              <a:rPr lang="en-US" dirty="0" smtClean="0"/>
              <a:t>Uses our dataset of cookie matching partners to facilitate an Information Flow Control approach to protecting 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Christo Wilson</a:t>
            </a:r>
          </a:p>
          <a:p>
            <a:r>
              <a:rPr lang="en-US" dirty="0" smtClean="0"/>
              <a:t>cbw@ccs.neu.edu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36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9249" y="3566618"/>
            <a:ext cx="3993256" cy="2070657"/>
          </a:xfrm>
          <a:prstGeom prst="round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33" y="5324858"/>
            <a:ext cx="2250448" cy="6647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15" y="2374445"/>
            <a:ext cx="1625364" cy="485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8" t="28241" r="5388" b="24317"/>
          <a:stretch/>
        </p:blipFill>
        <p:spPr>
          <a:xfrm>
            <a:off x="9675829" y="4320639"/>
            <a:ext cx="1935126" cy="43380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806308" y="1360223"/>
            <a:ext cx="3947192" cy="1182257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52137" y="1406923"/>
            <a:ext cx="2584042" cy="1892995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744420" y="1430023"/>
            <a:ext cx="662847" cy="3810558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78778" y="1445992"/>
            <a:ext cx="1311437" cy="960391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61863" y="1430023"/>
            <a:ext cx="1393025" cy="2838381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041568" y="1406923"/>
            <a:ext cx="4219908" cy="2017505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94" y="815251"/>
            <a:ext cx="742507" cy="7425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68" y="830544"/>
            <a:ext cx="737990" cy="73799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0075230" y="2873854"/>
            <a:ext cx="135627" cy="1385530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348951" y="2860022"/>
            <a:ext cx="1714720" cy="2387551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1"/>
          </p:cNvCxnSpPr>
          <p:nvPr/>
        </p:nvCxnSpPr>
        <p:spPr>
          <a:xfrm flipH="1">
            <a:off x="8521949" y="4537544"/>
            <a:ext cx="1153880" cy="719049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99421" y="3231721"/>
            <a:ext cx="2209298" cy="514903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725423" y="2732505"/>
            <a:ext cx="5063048" cy="2021476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07" y="2876209"/>
            <a:ext cx="678582" cy="67858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 flipV="1">
            <a:off x="4725423" y="5156693"/>
            <a:ext cx="1702028" cy="357580"/>
          </a:xfrm>
          <a:prstGeom prst="line">
            <a:avLst/>
          </a:prstGeom>
          <a:ln w="57150">
            <a:solidFill>
              <a:srgbClr val="FF0000">
                <a:alpha val="50000"/>
              </a:srgbClr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349140" y="1443582"/>
            <a:ext cx="248662" cy="1901035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40115" y="1443582"/>
            <a:ext cx="3520817" cy="1605163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1" idx="2"/>
          </p:cNvCxnSpPr>
          <p:nvPr/>
        </p:nvCxnSpPr>
        <p:spPr>
          <a:xfrm>
            <a:off x="2828544" y="1482651"/>
            <a:ext cx="4383814" cy="3794589"/>
          </a:xfrm>
          <a:prstGeom prst="line">
            <a:avLst/>
          </a:prstGeom>
          <a:ln w="57150">
            <a:solidFill>
              <a:schemeClr val="tx2">
                <a:alpha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496808" y="867203"/>
            <a:ext cx="663472" cy="663472"/>
            <a:chOff x="1979692" y="3877739"/>
            <a:chExt cx="663472" cy="663472"/>
          </a:xfrm>
        </p:grpSpPr>
        <p:sp>
          <p:nvSpPr>
            <p:cNvPr id="40" name="Rounded Rectangle 39"/>
            <p:cNvSpPr/>
            <p:nvPr/>
          </p:nvSpPr>
          <p:spPr>
            <a:xfrm>
              <a:off x="1979692" y="3877739"/>
              <a:ext cx="663472" cy="6634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716" y="3925763"/>
              <a:ext cx="567424" cy="5674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1597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Gunes</a:t>
            </a:r>
            <a:r>
              <a:rPr lang="en-US" dirty="0"/>
              <a:t> </a:t>
            </a:r>
            <a:r>
              <a:rPr lang="en-US" dirty="0" err="1"/>
              <a:t>Acar</a:t>
            </a:r>
            <a:r>
              <a:rPr lang="en-US" dirty="0"/>
              <a:t>, Christian Eubank, Steven </a:t>
            </a:r>
            <a:r>
              <a:rPr lang="en-US" dirty="0" err="1"/>
              <a:t>Englehardt</a:t>
            </a:r>
            <a:r>
              <a:rPr lang="en-US" dirty="0"/>
              <a:t>, Marc Juarez, Arvind Narayanan, Claudia Diaz. “The web never forgets: Persistent tracking mechanisms in the wild.” CCS, 2014.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Muhammad </a:t>
            </a:r>
            <a:r>
              <a:rPr lang="en-US" dirty="0"/>
              <a:t>Ahmad </a:t>
            </a:r>
            <a:r>
              <a:rPr lang="en-US" dirty="0" smtClean="0"/>
              <a:t>Bashir, </a:t>
            </a:r>
            <a:r>
              <a:rPr lang="en-US" dirty="0" err="1" smtClean="0"/>
              <a:t>Sajjad</a:t>
            </a:r>
            <a:r>
              <a:rPr lang="en-US" dirty="0" smtClean="0"/>
              <a:t> Arshad, William Robertson, Christo Wilson. “</a:t>
            </a:r>
            <a:r>
              <a:rPr lang="en-US" dirty="0"/>
              <a:t>Tracing Information Flows Between Ad Exchanges Using Retargeted </a:t>
            </a:r>
            <a:r>
              <a:rPr lang="en-US" dirty="0" smtClean="0"/>
              <a:t>Ads.” </a:t>
            </a:r>
            <a:r>
              <a:rPr lang="en-US" dirty="0" err="1" smtClean="0"/>
              <a:t>Usenix</a:t>
            </a:r>
            <a:r>
              <a:rPr lang="en-US" dirty="0" smtClean="0"/>
              <a:t> Security, 2016.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Marjan</a:t>
            </a:r>
            <a:r>
              <a:rPr lang="en-US" dirty="0"/>
              <a:t> </a:t>
            </a:r>
            <a:r>
              <a:rPr lang="en-US" dirty="0" err="1" smtClean="0"/>
              <a:t>Falahrastegar</a:t>
            </a:r>
            <a:r>
              <a:rPr lang="en-US" dirty="0" smtClean="0"/>
              <a:t>, </a:t>
            </a:r>
            <a:r>
              <a:rPr lang="en-US" dirty="0" err="1"/>
              <a:t>Hamed</a:t>
            </a:r>
            <a:r>
              <a:rPr lang="en-US" dirty="0"/>
              <a:t> </a:t>
            </a:r>
            <a:r>
              <a:rPr lang="en-US" dirty="0" smtClean="0"/>
              <a:t>Haddadi, </a:t>
            </a:r>
            <a:r>
              <a:rPr lang="en-US" dirty="0"/>
              <a:t>Steve </a:t>
            </a:r>
            <a:r>
              <a:rPr lang="en-US" dirty="0" err="1" smtClean="0"/>
              <a:t>Uhlig</a:t>
            </a:r>
            <a:r>
              <a:rPr lang="en-US" dirty="0" smtClean="0"/>
              <a:t>, </a:t>
            </a:r>
            <a:r>
              <a:rPr lang="en-US" dirty="0"/>
              <a:t>Richard </a:t>
            </a:r>
            <a:r>
              <a:rPr lang="en-US" dirty="0" err="1" smtClean="0"/>
              <a:t>Mortier</a:t>
            </a:r>
            <a:r>
              <a:rPr lang="en-US" dirty="0" smtClean="0"/>
              <a:t>. “Tracking </a:t>
            </a:r>
            <a:r>
              <a:rPr lang="en-US" dirty="0"/>
              <a:t>personal identifiers across the web</a:t>
            </a:r>
            <a:r>
              <a:rPr lang="en-US" dirty="0" smtClean="0"/>
              <a:t>.” PAM, 2016.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Lukasz </a:t>
            </a:r>
            <a:r>
              <a:rPr lang="en-US" dirty="0" err="1"/>
              <a:t>Olejnik</a:t>
            </a:r>
            <a:r>
              <a:rPr lang="en-US" dirty="0"/>
              <a:t>, Tran Minh-Dung, Claude </a:t>
            </a:r>
            <a:r>
              <a:rPr lang="en-US" dirty="0" err="1" smtClean="0"/>
              <a:t>Castelluccia</a:t>
            </a:r>
            <a:r>
              <a:rPr lang="en-US" dirty="0" smtClean="0"/>
              <a:t>. “</a:t>
            </a:r>
            <a:r>
              <a:rPr lang="en-US" dirty="0"/>
              <a:t>Selling </a:t>
            </a:r>
            <a:r>
              <a:rPr lang="en-US" dirty="0" smtClean="0"/>
              <a:t>off </a:t>
            </a:r>
            <a:r>
              <a:rPr lang="en-US" dirty="0"/>
              <a:t>privacy at auction</a:t>
            </a:r>
            <a:r>
              <a:rPr lang="en-US" dirty="0" smtClean="0"/>
              <a:t>.” NDSS,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studies have examined cookie matching</a:t>
            </a:r>
          </a:p>
          <a:p>
            <a:pPr lvl="1"/>
            <a:r>
              <a:rPr lang="en-US" dirty="0" err="1"/>
              <a:t>Acar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found hundreds of domains passing identifiers to each other</a:t>
            </a:r>
          </a:p>
          <a:p>
            <a:pPr lvl="1"/>
            <a:r>
              <a:rPr lang="en-US" dirty="0" err="1"/>
              <a:t>Olejnik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found 125 exchanges matching cookies</a:t>
            </a:r>
          </a:p>
          <a:p>
            <a:pPr lvl="1"/>
            <a:r>
              <a:rPr lang="en-US" dirty="0" err="1"/>
              <a:t>Falahrastegar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analyzed clusters of exchanges that share the exact same cookies</a:t>
            </a:r>
          </a:p>
          <a:p>
            <a:r>
              <a:rPr lang="en-US" dirty="0"/>
              <a:t>Limitation: these studies focus on specific </a:t>
            </a:r>
            <a:r>
              <a:rPr lang="en-US" dirty="0">
                <a:solidFill>
                  <a:schemeClr val="accent3"/>
                </a:solidFill>
              </a:rPr>
              <a:t>mechanisms</a:t>
            </a:r>
          </a:p>
          <a:p>
            <a:pPr lvl="1"/>
            <a:r>
              <a:rPr lang="en-US" dirty="0"/>
              <a:t>Ad exchanges that share exact cookies or follow known URL patterns</a:t>
            </a:r>
          </a:p>
          <a:p>
            <a:pPr lvl="1"/>
            <a:r>
              <a:rPr lang="en-US" dirty="0"/>
              <a:t>However, </a:t>
            </a:r>
            <a:r>
              <a:rPr lang="en-US" dirty="0" smtClean="0"/>
              <a:t>DoubleClick </a:t>
            </a:r>
            <a:r>
              <a:rPr lang="en-US" dirty="0"/>
              <a:t>hashes cookies before </a:t>
            </a:r>
            <a:r>
              <a:rPr lang="en-US" dirty="0" smtClean="0"/>
              <a:t>sharing (obfuscation)</a:t>
            </a:r>
            <a:endParaRPr lang="en-US" dirty="0"/>
          </a:p>
          <a:p>
            <a:r>
              <a:rPr lang="en-US" dirty="0"/>
              <a:t>Limitation: limited ability to </a:t>
            </a:r>
            <a:r>
              <a:rPr lang="en-US" dirty="0">
                <a:solidFill>
                  <a:schemeClr val="accent3"/>
                </a:solidFill>
              </a:rPr>
              <a:t>attribute</a:t>
            </a:r>
            <a:r>
              <a:rPr lang="en-US" dirty="0"/>
              <a:t> matches</a:t>
            </a:r>
          </a:p>
          <a:p>
            <a:pPr lvl="1"/>
            <a:r>
              <a:rPr lang="en-US" dirty="0"/>
              <a:t>HTTP </a:t>
            </a:r>
            <a:r>
              <a:rPr lang="en-US" dirty="0" err="1"/>
              <a:t>Referer</a:t>
            </a:r>
            <a:r>
              <a:rPr lang="en-US" dirty="0"/>
              <a:t> always appears to be the 1</a:t>
            </a:r>
            <a:r>
              <a:rPr lang="en-US" baseline="30000" dirty="0"/>
              <a:t>st</a:t>
            </a:r>
            <a:r>
              <a:rPr lang="en-US" dirty="0"/>
              <a:t> party domain…</a:t>
            </a:r>
          </a:p>
          <a:p>
            <a:pPr lvl="1"/>
            <a:r>
              <a:rPr lang="en-US" dirty="0"/>
              <a:t>… even if a request is triggered by JavaScript from a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r>
              <a:rPr lang="en-US" dirty="0"/>
              <a:t>Limitation: only examined information flows through the client-side</a:t>
            </a:r>
          </a:p>
          <a:p>
            <a:pPr lvl="1"/>
            <a:r>
              <a:rPr lang="en-US" dirty="0"/>
              <a:t>What if ad exchanges trade information on the server-side?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5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method to identify information flows (cookie matching) between ad exchanges</a:t>
            </a:r>
          </a:p>
          <a:p>
            <a:pPr lvl="1"/>
            <a:r>
              <a:rPr lang="en-US" dirty="0" smtClean="0"/>
              <a:t>Mechanism agnostic: resilient to obfuscation</a:t>
            </a:r>
          </a:p>
          <a:p>
            <a:pPr lvl="1"/>
            <a:r>
              <a:rPr lang="en-US" dirty="0" smtClean="0"/>
              <a:t>Platform agnostic: detect sharing on the client- and server-side</a:t>
            </a:r>
            <a:endParaRPr lang="en-US" dirty="0" smtClean="0"/>
          </a:p>
          <a:p>
            <a:pPr lvl="1"/>
            <a:r>
              <a:rPr lang="en-US" dirty="0" smtClean="0"/>
              <a:t>Strong attribution: who initiated and received each flow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Build a graph of the information sharing relationships between ad exchanges</a:t>
            </a:r>
          </a:p>
          <a:p>
            <a:pPr lvl="1"/>
            <a:r>
              <a:rPr lang="en-US" dirty="0" smtClean="0"/>
              <a:t>Superset of what is currently known about the ad ecosystem</a:t>
            </a:r>
          </a:p>
          <a:p>
            <a:pPr lvl="1"/>
            <a:r>
              <a:rPr lang="en-US" dirty="0" smtClean="0"/>
              <a:t>Gives a truer picture of users’ privacy footprint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Ultimately, use the data to develop stronger privacy-preserving technologies for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Retargets as a </a:t>
            </a:r>
            <a:r>
              <a:rPr lang="en-US" dirty="0" smtClean="0"/>
              <a:t>Detection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834"/>
            <a:ext cx="10515600" cy="1076385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Retargeted ads</a:t>
            </a:r>
            <a:r>
              <a:rPr lang="en-US" dirty="0" smtClean="0"/>
              <a:t> are the most highly targeted for of online ads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ery expensive: around $1 per impression vs. &gt;$0.01 for contextual 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4617" r="7212" b="1890"/>
          <a:stretch/>
        </p:blipFill>
        <p:spPr>
          <a:xfrm>
            <a:off x="7658355" y="2030239"/>
            <a:ext cx="3946035" cy="3277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" y="2243003"/>
            <a:ext cx="7344173" cy="28515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359179"/>
            <a:ext cx="10515600" cy="1423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Key insight: because retargets are so specific, they can be used to conduct controlled experiments</a:t>
            </a:r>
          </a:p>
          <a:p>
            <a:pPr lvl="1"/>
            <a:r>
              <a:rPr lang="en-US" dirty="0" smtClean="0"/>
              <a:t>Information </a:t>
            </a:r>
            <a:r>
              <a:rPr lang="en-US" b="1" dirty="0" smtClean="0"/>
              <a:t>must be</a:t>
            </a:r>
            <a:r>
              <a:rPr lang="en-US" dirty="0" smtClean="0"/>
              <a:t> shared between ad exchanges to serve retargeted 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 a novel methodology for identifying information flows between ad exchanges</a:t>
            </a:r>
          </a:p>
          <a:p>
            <a:pPr lvl="1"/>
            <a:r>
              <a:rPr lang="en-US" dirty="0" smtClean="0"/>
              <a:t>Leverages controlled experiments, retargeted ads, and crowdsourcing</a:t>
            </a:r>
          </a:p>
          <a:p>
            <a:pPr lvl="1"/>
            <a:r>
              <a:rPr lang="en-US" dirty="0" smtClean="0"/>
              <a:t>Meets our requirements (e.g. being mechanism agnostic)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Demonstrate the limitations of prior work on cookie matching</a:t>
            </a:r>
          </a:p>
          <a:p>
            <a:pPr lvl="1"/>
            <a:r>
              <a:rPr lang="en-US" dirty="0" smtClean="0"/>
              <a:t>31% of cookie matching partners cannot be identified using heuristics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method to categorize information sharing relationships</a:t>
            </a:r>
          </a:p>
          <a:p>
            <a:pPr lvl="1"/>
            <a:r>
              <a:rPr lang="en-US" dirty="0" smtClean="0"/>
              <a:t>Present conclusive evidence that Google shares tracking data between its different domains (e.g. YouTube and DoubleClick)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graph analysis to infer the roles of actors in the ad ecosystem</a:t>
            </a:r>
          </a:p>
          <a:p>
            <a:pPr lvl="1"/>
            <a:r>
              <a:rPr lang="en-US" dirty="0" smtClean="0"/>
              <a:t>Supply-side vs. Demand-side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345325"/>
            <a:ext cx="10515600" cy="3683876"/>
          </a:xfrm>
        </p:spPr>
        <p:txBody>
          <a:bodyPr/>
          <a:lstStyle/>
          <a:p>
            <a:r>
              <a:rPr lang="en-US" dirty="0" smtClean="0"/>
              <a:t>The Online Ad Ecosystem</a:t>
            </a:r>
            <a:br>
              <a:rPr lang="en-US" dirty="0" smtClean="0"/>
            </a:br>
            <a:r>
              <a:rPr lang="en-US" dirty="0" smtClean="0"/>
              <a:t>Data Collection</a:t>
            </a:r>
            <a:br>
              <a:rPr lang="en-US" dirty="0" smtClean="0"/>
            </a:br>
            <a:r>
              <a:rPr lang="en-US" dirty="0" smtClean="0"/>
              <a:t>Classifying Ad Network Flows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Ads Get Served?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04F2-9B11-42B7-A880-FD1DD6E5F81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05" y="1690008"/>
            <a:ext cx="2250448" cy="664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34357" r="6547" b="39286"/>
          <a:stretch/>
        </p:blipFill>
        <p:spPr>
          <a:xfrm>
            <a:off x="9449900" y="1751490"/>
            <a:ext cx="1787350" cy="54181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51956" y="1690662"/>
            <a:ext cx="663472" cy="663472"/>
            <a:chOff x="1979692" y="3877739"/>
            <a:chExt cx="663472" cy="663472"/>
          </a:xfrm>
        </p:grpSpPr>
        <p:sp>
          <p:nvSpPr>
            <p:cNvPr id="11" name="Rounded Rectangle 10"/>
            <p:cNvSpPr/>
            <p:nvPr/>
          </p:nvSpPr>
          <p:spPr>
            <a:xfrm>
              <a:off x="1979692" y="3877739"/>
              <a:ext cx="663472" cy="6634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716" y="3925763"/>
              <a:ext cx="567424" cy="56742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0709"/>
            <a:ext cx="783379" cy="783379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1229889" y="2507250"/>
            <a:ext cx="2553803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GET, CNN’s Cookie</a:t>
            </a:r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>
            <a:off x="1229888" y="3643581"/>
            <a:ext cx="5848798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GET, </a:t>
            </a:r>
            <a:r>
              <a:rPr lang="en-US" dirty="0" smtClean="0"/>
              <a:t>DoubleClick’s </a:t>
            </a:r>
            <a:r>
              <a:rPr lang="en-US" dirty="0" smtClean="0"/>
              <a:t>Cookie</a:t>
            </a:r>
            <a:endParaRPr lang="en-US" dirty="0"/>
          </a:p>
        </p:txBody>
      </p:sp>
      <p:sp>
        <p:nvSpPr>
          <p:cNvPr id="36" name="Left Arrow 35"/>
          <p:cNvSpPr/>
          <p:nvPr/>
        </p:nvSpPr>
        <p:spPr>
          <a:xfrm>
            <a:off x="1229888" y="3062635"/>
            <a:ext cx="2553804" cy="53077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&lt;html&gt;</a:t>
            </a:r>
            <a:endParaRPr lang="en-US" dirty="0"/>
          </a:p>
        </p:txBody>
      </p:sp>
      <p:sp>
        <p:nvSpPr>
          <p:cNvPr id="37" name="Left Arrow 36"/>
          <p:cNvSpPr/>
          <p:nvPr/>
        </p:nvSpPr>
        <p:spPr>
          <a:xfrm>
            <a:off x="1229888" y="4228235"/>
            <a:ext cx="5848798" cy="530773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Advertisement</a:t>
            </a:r>
            <a:endParaRPr lang="en-US" dirty="0"/>
          </a:p>
        </p:txBody>
      </p:sp>
      <p:sp>
        <p:nvSpPr>
          <p:cNvPr id="38" name="Left Arrow 37"/>
          <p:cNvSpPr/>
          <p:nvPr/>
        </p:nvSpPr>
        <p:spPr>
          <a:xfrm>
            <a:off x="1229888" y="4228235"/>
            <a:ext cx="5848798" cy="53077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301 Redirect</a:t>
            </a:r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1237545" y="4851515"/>
            <a:ext cx="9073989" cy="53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GET, </a:t>
            </a:r>
            <a:r>
              <a:rPr lang="en-US" dirty="0" err="1" smtClean="0"/>
              <a:t>Criteo’s</a:t>
            </a:r>
            <a:r>
              <a:rPr lang="en-US" dirty="0" smtClean="0"/>
              <a:t> Cookie</a:t>
            </a:r>
            <a:endParaRPr lang="en-US" dirty="0"/>
          </a:p>
        </p:txBody>
      </p:sp>
      <p:sp>
        <p:nvSpPr>
          <p:cNvPr id="40" name="Left Arrow 39"/>
          <p:cNvSpPr/>
          <p:nvPr/>
        </p:nvSpPr>
        <p:spPr>
          <a:xfrm>
            <a:off x="1229888" y="5474794"/>
            <a:ext cx="9081645" cy="530773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Advertisement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8200" y="1186339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User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092638" y="1191383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Publisher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281734" y="1182111"/>
            <a:ext cx="171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Ad Network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554596" y="1169044"/>
            <a:ext cx="151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Advertiser</a:t>
            </a:r>
            <a:endParaRPr lang="en-US" sz="2400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2407875" y="2901901"/>
            <a:ext cx="7075860" cy="2397501"/>
            <a:chOff x="2276795" y="4019677"/>
            <a:chExt cx="7075860" cy="2397501"/>
          </a:xfrm>
        </p:grpSpPr>
        <p:sp>
          <p:nvSpPr>
            <p:cNvPr id="46" name="Rectangle 45"/>
            <p:cNvSpPr/>
            <p:nvPr/>
          </p:nvSpPr>
          <p:spPr>
            <a:xfrm>
              <a:off x="2276795" y="4019677"/>
              <a:ext cx="7075860" cy="239750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800" dirty="0" smtClean="0"/>
                <a:t>This is not how ads</a:t>
              </a:r>
            </a:p>
            <a:p>
              <a:pPr algn="r"/>
              <a:r>
                <a:rPr lang="en-US" sz="4800" dirty="0" smtClean="0"/>
                <a:t>get served in 2016.</a:t>
              </a:r>
              <a:endParaRPr lang="en-US" sz="4800" dirty="0"/>
            </a:p>
          </p:txBody>
        </p:sp>
        <p:sp>
          <p:nvSpPr>
            <p:cNvPr id="47" name="&quot;No&quot; Symbol 46"/>
            <p:cNvSpPr/>
            <p:nvPr/>
          </p:nvSpPr>
          <p:spPr>
            <a:xfrm>
              <a:off x="2442492" y="4282548"/>
              <a:ext cx="1871758" cy="1871758"/>
            </a:xfrm>
            <a:prstGeom prst="noSmoking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81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3256</TotalTime>
  <Words>2350</Words>
  <Application>Microsoft Office PowerPoint</Application>
  <PresentationFormat>Widescreen</PresentationFormat>
  <Paragraphs>672</Paragraphs>
  <Slides>37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Menlo</vt:lpstr>
      <vt:lpstr>Wingdings</vt:lpstr>
      <vt:lpstr>Office Theme</vt:lpstr>
      <vt:lpstr>Tracing Information Flows Between Ad Exchanges Using Retargeted Ads</vt:lpstr>
      <vt:lpstr>Your Privacy Footprint</vt:lpstr>
      <vt:lpstr>The Modern Ad Ecosystem</vt:lpstr>
      <vt:lpstr>Challenges</vt:lpstr>
      <vt:lpstr>Goals</vt:lpstr>
      <vt:lpstr>Using Retargets as a Detection Tool</vt:lpstr>
      <vt:lpstr>Contributions</vt:lpstr>
      <vt:lpstr>The Online Ad Ecosystem Data Collection Classifying Ad Network Flows Results</vt:lpstr>
      <vt:lpstr>How Do Ads Get Served?</vt:lpstr>
      <vt:lpstr>PowerPoint Presentation</vt:lpstr>
      <vt:lpstr>Cookie Matching</vt:lpstr>
      <vt:lpstr>The Online Ad Ecosystem Data Collection Classifying Ad Network Flows Results</vt:lpstr>
      <vt:lpstr>Goals, Revisited</vt:lpstr>
      <vt:lpstr>Retargeted Ads</vt:lpstr>
      <vt:lpstr>Using Retargets as an Experimental Tool</vt:lpstr>
      <vt:lpstr>Methodology Overview</vt:lpstr>
      <vt:lpstr>Inclusion Chains</vt:lpstr>
      <vt:lpstr>Data Collection</vt:lpstr>
      <vt:lpstr>Filtering Images</vt:lpstr>
      <vt:lpstr>Example HIT</vt:lpstr>
      <vt:lpstr>The Online Ad Ecosystem Data Collection Classifying Ad Network Flows Results</vt:lpstr>
      <vt:lpstr>Final Dataset</vt:lpstr>
      <vt:lpstr>Four Classifications</vt:lpstr>
      <vt:lpstr>1) Direct (Trivial) Matching</vt:lpstr>
      <vt:lpstr>2) Cookie Matching</vt:lpstr>
      <vt:lpstr>3) Indirect Matching</vt:lpstr>
      <vt:lpstr>4) Latent (Server-side) Matching</vt:lpstr>
      <vt:lpstr>The Online Ad Ecosystem Data Collection Classifying Ad Network Flows Results</vt:lpstr>
      <vt:lpstr>Categorizing Chains</vt:lpstr>
      <vt:lpstr>Categorizing Chains</vt:lpstr>
      <vt:lpstr>Who Is Matching?</vt:lpstr>
      <vt:lpstr>Network Analysis</vt:lpstr>
      <vt:lpstr>Conclusions and Future Work</vt:lpstr>
      <vt:lpstr>Summary</vt:lpstr>
      <vt:lpstr>Future Work</vt:lpstr>
      <vt:lpstr>Questions?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Tracing Information Flows Between Ad Exchanges Using Retargeted Ads</dc:title>
  <dc:creator>Wilson, Christo</dc:creator>
  <cp:lastModifiedBy>Wilson, Christo</cp:lastModifiedBy>
  <cp:revision>136</cp:revision>
  <dcterms:created xsi:type="dcterms:W3CDTF">2016-06-10T15:29:01Z</dcterms:created>
  <dcterms:modified xsi:type="dcterms:W3CDTF">2016-06-13T08:58:22Z</dcterms:modified>
</cp:coreProperties>
</file>