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85" r:id="rId17"/>
    <p:sldId id="274" r:id="rId18"/>
    <p:sldId id="277" r:id="rId19"/>
    <p:sldId id="275" r:id="rId20"/>
    <p:sldId id="276" r:id="rId21"/>
    <p:sldId id="279" r:id="rId22"/>
    <p:sldId id="269" r:id="rId23"/>
    <p:sldId id="280" r:id="rId24"/>
    <p:sldId id="273" r:id="rId25"/>
    <p:sldId id="282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8E0588-605C-4912-93B1-F8ACBF6A7330}">
          <p14:sldIdLst>
            <p14:sldId id="256"/>
            <p14:sldId id="258"/>
            <p14:sldId id="259"/>
            <p14:sldId id="257"/>
            <p14:sldId id="260"/>
            <p14:sldId id="261"/>
            <p14:sldId id="263"/>
            <p14:sldId id="262"/>
            <p14:sldId id="265"/>
            <p14:sldId id="266"/>
            <p14:sldId id="267"/>
            <p14:sldId id="268"/>
            <p14:sldId id="271"/>
            <p14:sldId id="270"/>
            <p14:sldId id="272"/>
            <p14:sldId id="285"/>
            <p14:sldId id="274"/>
            <p14:sldId id="277"/>
            <p14:sldId id="275"/>
            <p14:sldId id="276"/>
            <p14:sldId id="279"/>
            <p14:sldId id="269"/>
            <p14:sldId id="280"/>
            <p14:sldId id="273"/>
            <p14:sldId id="282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42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F2E3A-6334-48B0-A63B-68EECA5020D7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61A19-B09A-47CE-88AC-608EDE027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0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16C91-EE18-4C63-899E-CFAFB1666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72AC6-A214-4890-B6A6-B476C047F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34FC-3237-4D78-9EBA-231A3F9B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77F1-7A7E-4275-8A6F-46F8480CC232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12960-0143-4D76-A965-8039A1A3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EF8AF-ED72-420A-9594-380BB4BE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C12A-7B6C-46D3-B6DF-DCACD927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1337C-E89D-4672-BFA7-498BCDBE3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1B48A-721E-486B-97C2-24DE652A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5077-8AE5-4605-9B1F-2A8FC327EFAF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852F-C4A8-4AFD-9B99-B0A149A3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70B6-DE81-4AC0-86C8-A9089987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A3A86-610D-4910-881D-C538D3D1E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5FF8E-C897-4673-A0A0-321C7144D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45AF4-95C5-4801-A509-9943EEC18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B14C-A7BE-4F5C-9E2B-0383DC8CE51F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D34E0-ABFD-4A2B-9C01-1D291CE6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386AF-F463-46BF-AD8F-3FCAD86B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4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D3EC-AF84-4942-AAE7-A8AB67B6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074DA-90E3-4BD7-BDFE-FBFC3C7FD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6022F-85CB-464F-92EF-DCD17C09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72D7-BE81-4919-A167-516ADF5A17F8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33BA4-8D72-4846-B201-940D5F58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831F4-61A6-42EB-A488-B049694B1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0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79CA-BEA8-4A1E-866C-C59BCE5A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BA22D-6E16-43F1-9621-4C8BEA798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6B27A-D22B-4CEE-8446-4D7B481A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BD58-B924-490C-AA06-CF8543A0523A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429B4-37E5-4836-B67F-BE284A15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02640-FA17-4DAA-8471-824B0058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3F3E6-E1FB-4D15-98BA-BDB6A007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B18BC-8B04-4028-BC1C-ED8C5C9D9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BDF68-215B-429D-9694-7308888CC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74D9-D8E0-4AE2-9C38-46BF3A0E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0365-42E0-437C-A39D-B2381EE75EC6}" type="datetime1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9047A-0537-4696-B378-3069F533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4AA3A-2C35-4B84-94CC-3391EB29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9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7631-BFFD-4801-A64D-5A853A80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72C77-2019-41ED-A467-C580F8C3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56CAB-E257-4884-AD10-8E8ECBAA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2FDCD-407C-453B-86AF-F6BCA04AA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C07C1-D9D9-4326-927D-4964F8970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672DD-5758-49B3-82D0-4EF71EF2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D383-222D-4A92-9C55-70FF253694C7}" type="datetime1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52CBD-EFD4-4626-976A-3F2B433A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5921B-FA47-49EC-8AAC-DF94BE08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9E9B-ED3B-47C1-840D-A48D0E68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2A20A-45A7-4BFB-9090-F1DB1CDC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A40D-D197-49F9-8B7A-7D051A908642}" type="datetime1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DF3527-2898-4376-A58C-34EAB02F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361FC-043B-4D30-A49B-91599724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9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522FB-A5CB-4B31-885E-A96D9DEF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3E84E-F765-4EE0-9970-9F11D55094A8}" type="datetime1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0A1EA-820E-47D5-85ED-00C4AE04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7CBE8-CD92-45B9-87EA-09E99E7A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5C53-9A69-484A-9067-4F86EF94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6E39-E588-4151-BF48-22E0C6507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00AFB-908A-4BEE-9BCF-B23D3983F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E6125-6E0E-47FC-976B-A3350F1B6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0C1A-6EAE-4C9D-9ABC-9DD9F78BCFB8}" type="datetime1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D555B-BB82-45D1-AAF3-CF039A1E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710C5-33B6-414E-9719-28289FD1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6ED7-384F-4B44-93DB-C2C35028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B6450-31CC-491E-AFD4-7B574034F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977B4-751E-4B0F-8E15-9BCCF4663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26891-773E-4ACB-B190-6BCAF958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74A8-E479-470C-9C81-01378869B3C4}" type="datetime1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4FAD6-A0E0-417F-BF19-A03772EE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F1A73-2832-4510-810F-5B0E6BCE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7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420E4-B52E-4AFB-9AF1-16CFE397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3CE2-7F7E-4641-B4BE-431B924F0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9B5E2-9A70-4102-9E85-5FBE64E93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152E-4F9B-46B4-9770-C4E321724942}" type="datetime1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14BD-C23E-415A-B7FB-7E17090BE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6F149-EB51-4C2C-A4A9-9AB701685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CCEC-9BAE-4D78-A03F-692D0A9F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BDAE-CEF7-4E1D-88D7-7A72024D8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581" y="1122363"/>
            <a:ext cx="10733809" cy="1839046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Investigating the Impact of Gender on Rank in Resume Search Engines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1D023-B7F1-4564-B863-FE73310A8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1" y="3602038"/>
            <a:ext cx="10733809" cy="1655762"/>
          </a:xfrm>
        </p:spPr>
        <p:txBody>
          <a:bodyPr>
            <a:normAutofit/>
          </a:bodyPr>
          <a:lstStyle/>
          <a:p>
            <a:r>
              <a:rPr lang="en-US" sz="3200" dirty="0"/>
              <a:t>Le Chen, </a:t>
            </a:r>
            <a:r>
              <a:rPr lang="en-US" sz="3200" dirty="0" err="1"/>
              <a:t>Aniko</a:t>
            </a:r>
            <a:r>
              <a:rPr lang="en-US" sz="3200" dirty="0"/>
              <a:t> </a:t>
            </a:r>
            <a:r>
              <a:rPr lang="en-US" sz="3200" dirty="0" err="1"/>
              <a:t>Hannak</a:t>
            </a:r>
            <a:r>
              <a:rPr lang="en-US" sz="3200" dirty="0"/>
              <a:t>, </a:t>
            </a:r>
            <a:r>
              <a:rPr lang="en-US" sz="3200" dirty="0" err="1"/>
              <a:t>Ruijin</a:t>
            </a:r>
            <a:r>
              <a:rPr lang="en-US" sz="3200" dirty="0"/>
              <a:t> Ma, and </a:t>
            </a:r>
            <a:r>
              <a:rPr lang="en-US" sz="3200" b="1" dirty="0">
                <a:solidFill>
                  <a:schemeClr val="accent1"/>
                </a:solidFill>
              </a:rPr>
              <a:t>Christo Wilson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1"/>
                </a:solidFill>
              </a:rPr>
              <a:t>Northeastern University</a:t>
            </a:r>
            <a:r>
              <a:rPr lang="en-US" dirty="0"/>
              <a:t>, Central European University, Rutgers University</a:t>
            </a:r>
          </a:p>
        </p:txBody>
      </p:sp>
    </p:spTree>
    <p:extLst>
      <p:ext uri="{BB962C8B-B14F-4D97-AF65-F5344CB8AC3E}">
        <p14:creationId xmlns:p14="http://schemas.microsoft.com/office/powerpoint/2010/main" val="255006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9EE2-AC1D-4204-8F73-B35B79EA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Features</a:t>
            </a:r>
          </a:p>
        </p:txBody>
      </p:sp>
      <p:pic>
        <p:nvPicPr>
          <p:cNvPr id="12" name="indeed_swe.png" descr="indeed_swe.png">
            <a:extLst>
              <a:ext uri="{FF2B5EF4-FFF2-40B4-BE49-F238E27FC236}">
                <a16:creationId xmlns:a16="http://schemas.microsoft.com/office/drawing/2014/main" id="{2B8BF15D-97BF-4AB5-AF91-DE3F0426EB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r="18175"/>
          <a:stretch/>
        </p:blipFill>
        <p:spPr>
          <a:xfrm>
            <a:off x="355615" y="1609322"/>
            <a:ext cx="6128312" cy="505125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EE825-D448-4D6A-B7BB-932DB14CE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277" y="1825625"/>
            <a:ext cx="5257800" cy="48349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Profile information</a:t>
            </a:r>
          </a:p>
          <a:p>
            <a:pPr lvl="1"/>
            <a:r>
              <a:rPr lang="en-US" dirty="0"/>
              <a:t>Job title and skills</a:t>
            </a:r>
          </a:p>
          <a:p>
            <a:pPr lvl="1"/>
            <a:r>
              <a:rPr lang="en-US" dirty="0"/>
              <a:t>Experience and education</a:t>
            </a:r>
          </a:p>
          <a:p>
            <a:pPr lvl="1"/>
            <a:r>
              <a:rPr lang="en-US" dirty="0"/>
              <a:t>Resume modification date</a:t>
            </a:r>
          </a:p>
          <a:p>
            <a:pPr marL="0" indent="0">
              <a:buNone/>
            </a:pPr>
            <a:r>
              <a:rPr lang="en-US" dirty="0"/>
              <a:t>Resume information (Indeed only)</a:t>
            </a:r>
          </a:p>
          <a:p>
            <a:pPr lvl="1"/>
            <a:r>
              <a:rPr lang="en-US" dirty="0"/>
              <a:t>Personal biography, etc.</a:t>
            </a:r>
          </a:p>
          <a:p>
            <a:pPr marL="0" indent="0">
              <a:buNone/>
            </a:pPr>
            <a:r>
              <a:rPr lang="en-US" dirty="0"/>
              <a:t>Features</a:t>
            </a:r>
          </a:p>
          <a:p>
            <a:pPr lvl="1">
              <a:tabLst>
                <a:tab pos="2401888" algn="l"/>
                <a:tab pos="2516188" algn="l"/>
              </a:tabLst>
            </a:pPr>
            <a:r>
              <a:rPr lang="en-US" dirty="0"/>
              <a:t>Indeed – 13</a:t>
            </a:r>
          </a:p>
          <a:p>
            <a:pPr lvl="1"/>
            <a:r>
              <a:rPr lang="en-US" dirty="0"/>
              <a:t>Monster 	– 13</a:t>
            </a:r>
          </a:p>
          <a:p>
            <a:pPr lvl="1">
              <a:tabLst>
                <a:tab pos="2401888" algn="l"/>
                <a:tab pos="2516188" algn="l"/>
              </a:tabLst>
            </a:pPr>
            <a:r>
              <a:rPr lang="en-US" dirty="0"/>
              <a:t>CareerBuilder – 6</a:t>
            </a:r>
          </a:p>
          <a:p>
            <a:pPr marL="0" indent="0">
              <a:buNone/>
            </a:pPr>
            <a:r>
              <a:rPr lang="en-US" dirty="0"/>
              <a:t>What about gender?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DC64896-136D-4ECE-B3E6-45678039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1594-03F3-47FE-A944-46C32E05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Inferring Masculinity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4B2C-1617-4FAB-9448-232BB6019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8836" cy="668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US baby-name dataset to infer masculinity based on first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650206-EB9B-4ADD-A665-C7FCDFE31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71" y="2628755"/>
            <a:ext cx="9384983" cy="39255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05AA0E-674E-4341-ADB5-D9AC3C10EC15}"/>
              </a:ext>
            </a:extLst>
          </p:cNvPr>
          <p:cNvSpPr/>
          <p:nvPr/>
        </p:nvSpPr>
        <p:spPr>
          <a:xfrm>
            <a:off x="1733176" y="4125191"/>
            <a:ext cx="2121851" cy="2084362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5D6263-29C6-4A66-9E3F-F71871D5A520}"/>
              </a:ext>
            </a:extLst>
          </p:cNvPr>
          <p:cNvSpPr/>
          <p:nvPr/>
        </p:nvSpPr>
        <p:spPr>
          <a:xfrm>
            <a:off x="8825345" y="2493818"/>
            <a:ext cx="1589809" cy="1943100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D3B62C-6B85-411F-B1F3-F20EC8B89C6A}"/>
              </a:ext>
            </a:extLst>
          </p:cNvPr>
          <p:cNvSpPr/>
          <p:nvPr/>
        </p:nvSpPr>
        <p:spPr>
          <a:xfrm>
            <a:off x="3974149" y="3848847"/>
            <a:ext cx="4697710" cy="864270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B31B55B-7A32-433E-9152-CA802DB125F9}"/>
              </a:ext>
            </a:extLst>
          </p:cNvPr>
          <p:cNvSpPr/>
          <p:nvPr/>
        </p:nvSpPr>
        <p:spPr>
          <a:xfrm>
            <a:off x="8351439" y="2316792"/>
            <a:ext cx="3576033" cy="1292895"/>
          </a:xfrm>
          <a:prstGeom prst="wedgeRectCallout">
            <a:avLst>
              <a:gd name="adj1" fmla="val -64405"/>
              <a:gd name="adj2" fmla="val 6206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8% of the population have 0.2 &lt; </a:t>
            </a:r>
            <a:r>
              <a:rPr lang="en-US" sz="2400" i="1" dirty="0"/>
              <a:t>p(masculine) </a:t>
            </a:r>
            <a:r>
              <a:rPr lang="en-US" sz="2400" dirty="0"/>
              <a:t>&lt; 0.8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E23D639-EF0E-47A6-8C61-8D0F293080EE}"/>
              </a:ext>
            </a:extLst>
          </p:cNvPr>
          <p:cNvSpPr/>
          <p:nvPr/>
        </p:nvSpPr>
        <p:spPr>
          <a:xfrm>
            <a:off x="2956429" y="2435089"/>
            <a:ext cx="4281054" cy="1056299"/>
          </a:xfrm>
          <a:prstGeom prst="wedgeRectCallout">
            <a:avLst>
              <a:gd name="adj1" fmla="val 28028"/>
              <a:gd name="adj2" fmla="val 1032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First names not included in the baby name dataset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06C1A2F-FF37-428B-8E47-F72D3854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D170-3624-4C4B-A918-8C0CA481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18B5B-89EE-4484-8C1A-ECA60A7E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481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Queries for 35 job titles in 20 US cites</a:t>
            </a:r>
          </a:p>
          <a:p>
            <a:pPr marL="0" indent="0">
              <a:buNone/>
            </a:pPr>
            <a:r>
              <a:rPr lang="en-US" dirty="0"/>
              <a:t>Top 1000 candidates per job per city</a:t>
            </a:r>
          </a:p>
          <a:p>
            <a:pPr marL="0" indent="0">
              <a:buNone/>
            </a:pPr>
            <a:r>
              <a:rPr lang="en-US" dirty="0"/>
              <a:t>Collected between May and October 2016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C7F08E-8AFE-4DFB-9203-4DC1F11F9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2495"/>
              </p:ext>
            </p:extLst>
          </p:nvPr>
        </p:nvGraphicFramePr>
        <p:xfrm>
          <a:off x="3610261" y="3927676"/>
          <a:ext cx="497147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281">
                  <a:extLst>
                    <a:ext uri="{9D8B030D-6E8A-4147-A177-3AD203B41FA5}">
                      <a16:colId xmlns:a16="http://schemas.microsoft.com/office/drawing/2014/main" val="1108494261"/>
                    </a:ext>
                  </a:extLst>
                </a:gridCol>
                <a:gridCol w="2723197">
                  <a:extLst>
                    <a:ext uri="{9D8B030D-6E8A-4147-A177-3AD203B41FA5}">
                      <a16:colId xmlns:a16="http://schemas.microsoft.com/office/drawing/2014/main" val="420410113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Total Unique Candidates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709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Indeed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512,000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15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Monster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86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CareerBuilder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68,000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09623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0053A-7623-40B2-9E2A-0B063F01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5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5CC6EE-BC99-4B38-AE9D-DE8DFCC6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6854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9E5ED-01AE-49FD-804C-F13B4A46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7273"/>
            <a:ext cx="10515600" cy="2972377"/>
          </a:xfrm>
        </p:spPr>
        <p:txBody>
          <a:bodyPr>
            <a:normAutofit/>
          </a:bodyPr>
          <a:lstStyle/>
          <a:p>
            <a:r>
              <a:rPr lang="en-US" sz="3200" strike="sngStrike" dirty="0"/>
              <a:t>Motivation</a:t>
            </a:r>
          </a:p>
          <a:p>
            <a:r>
              <a:rPr lang="en-US" sz="3200" strike="sngStrike" dirty="0"/>
              <a:t>Data Collection</a:t>
            </a:r>
          </a:p>
          <a:p>
            <a:r>
              <a:rPr lang="en-US" sz="3200" dirty="0"/>
              <a:t>Measuring Individual and Group Fairness</a:t>
            </a:r>
          </a:p>
          <a:p>
            <a:r>
              <a:rPr lang="en-US" sz="3200" dirty="0"/>
              <a:t>Measuring Direct Discrimination</a:t>
            </a:r>
          </a:p>
          <a:p>
            <a:r>
              <a:rPr lang="en-US" sz="3200" dirty="0"/>
              <a:t>Conclusion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98BCDF-3571-4305-8AF5-925BE17A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8A5D-A250-444E-867D-28F0E865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97B9-608A-409C-B7AE-48FD43FE7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Are the search engines </a:t>
            </a:r>
            <a:r>
              <a:rPr lang="en-US" dirty="0">
                <a:solidFill>
                  <a:schemeClr val="accent1"/>
                </a:solidFill>
              </a:rPr>
              <a:t>individually fair </a:t>
            </a:r>
            <a:r>
              <a:rPr lang="en-US" dirty="0"/>
              <a:t>with respect to gender?</a:t>
            </a:r>
          </a:p>
          <a:p>
            <a:pPr lvl="1"/>
            <a:r>
              <a:rPr lang="en-US" dirty="0"/>
              <a:t>Definition: placing candidates with similar features, excluding gender, at similar ranks</a:t>
            </a:r>
          </a:p>
          <a:p>
            <a:pPr lvl="1"/>
            <a:r>
              <a:rPr lang="en-US" dirty="0"/>
              <a:t>Equal opportunity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 the search engines </a:t>
            </a:r>
            <a:r>
              <a:rPr lang="en-US" dirty="0">
                <a:solidFill>
                  <a:schemeClr val="accent1"/>
                </a:solidFill>
              </a:rPr>
              <a:t>group fair </a:t>
            </a:r>
            <a:r>
              <a:rPr lang="en-US" dirty="0"/>
              <a:t>with respect to gender?</a:t>
            </a:r>
          </a:p>
          <a:p>
            <a:pPr lvl="1"/>
            <a:r>
              <a:rPr lang="en-US" dirty="0"/>
              <a:t>Definition: assigning similar distributions of ranks to men and women</a:t>
            </a:r>
          </a:p>
          <a:p>
            <a:pPr lvl="1"/>
            <a:r>
              <a:rPr lang="en-US" dirty="0"/>
              <a:t>Disparate impact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unfairness is present, is there </a:t>
            </a:r>
            <a:r>
              <a:rPr lang="en-US" dirty="0">
                <a:solidFill>
                  <a:schemeClr val="accent1"/>
                </a:solidFill>
              </a:rPr>
              <a:t>direct discrimination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Does the ranking algorithm intentionally use gender as a feature?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C909D-FC9F-42FD-82C3-00109C03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69AB-BFAA-494E-8AF3-9F4062BE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Individual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537B-A16F-43B3-A940-7165046E8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Candidates with similar features should have similar rank</a:t>
            </a:r>
          </a:p>
          <a:p>
            <a:pPr lvl="1"/>
            <a:r>
              <a:rPr lang="en-US" dirty="0"/>
              <a:t>Excluding gender</a:t>
            </a:r>
          </a:p>
          <a:p>
            <a:pPr marL="0" indent="0">
              <a:buNone/>
            </a:pPr>
            <a:r>
              <a:rPr lang="en-US" dirty="0"/>
              <a:t>Controlled comparison </a:t>
            </a:r>
            <a:r>
              <a:rPr lang="en-US" dirty="0">
                <a:sym typeface="Wingdings" panose="05000000000000000000" pitchFamily="2" charset="2"/>
              </a:rPr>
              <a:t> r</a:t>
            </a:r>
            <a:r>
              <a:rPr lang="en-US" dirty="0"/>
              <a:t>egression</a:t>
            </a:r>
          </a:p>
          <a:p>
            <a:pPr lvl="1"/>
            <a:r>
              <a:rPr lang="en-US" dirty="0"/>
              <a:t>Dependent variable: </a:t>
            </a:r>
            <a:r>
              <a:rPr lang="en-US" i="1" dirty="0">
                <a:solidFill>
                  <a:schemeClr val="accent1"/>
                </a:solidFill>
              </a:rPr>
              <a:t>log(rank)</a:t>
            </a:r>
          </a:p>
          <a:p>
            <a:pPr lvl="2"/>
            <a:r>
              <a:rPr lang="en-US" dirty="0"/>
              <a:t>Accounts for decay in attention as rank decreases</a:t>
            </a:r>
          </a:p>
          <a:p>
            <a:pPr lvl="2"/>
            <a:r>
              <a:rPr lang="en-US" dirty="0"/>
              <a:t>Standard discounting function in the IR literature</a:t>
            </a:r>
          </a:p>
          <a:p>
            <a:pPr lvl="1"/>
            <a:r>
              <a:rPr lang="en-US" dirty="0"/>
              <a:t>Mixed Linear Regression model</a:t>
            </a:r>
          </a:p>
          <a:p>
            <a:pPr lvl="1"/>
            <a:endParaRPr lang="en-US" sz="1000" dirty="0"/>
          </a:p>
          <a:p>
            <a:pPr marL="0" lvl="1" indent="0" algn="ctr">
              <a:buNone/>
            </a:pPr>
            <a:r>
              <a:rPr lang="en-US" i="1" dirty="0"/>
              <a:t>log(rank) = </a:t>
            </a:r>
            <a:r>
              <a:rPr lang="en-US" i="1" dirty="0" err="1"/>
              <a:t>feature_values</a:t>
            </a:r>
            <a:r>
              <a:rPr lang="en-US" i="1" dirty="0"/>
              <a:t> * </a:t>
            </a:r>
            <a:r>
              <a:rPr lang="en-US" i="1" dirty="0" err="1"/>
              <a:t>feature_weights</a:t>
            </a:r>
            <a:r>
              <a:rPr lang="en-US" i="1" dirty="0"/>
              <a:t> + </a:t>
            </a:r>
            <a:r>
              <a:rPr lang="en-US" i="1" dirty="0" err="1"/>
              <a:t>random_effect</a:t>
            </a:r>
            <a:r>
              <a:rPr lang="en-US" i="1" dirty="0"/>
              <a:t> + </a:t>
            </a:r>
            <a:r>
              <a:rPr lang="en-US" i="1" dirty="0" err="1"/>
              <a:t>error_terms</a:t>
            </a:r>
            <a:endParaRPr lang="en-US" i="1" dirty="0"/>
          </a:p>
          <a:p>
            <a:pPr lvl="2"/>
            <a:endParaRPr lang="en-US" sz="1000" dirty="0"/>
          </a:p>
          <a:p>
            <a:pPr lvl="2"/>
            <a:r>
              <a:rPr lang="en-US" i="1" dirty="0" err="1"/>
              <a:t>feature_weights</a:t>
            </a:r>
            <a:r>
              <a:rPr lang="en-US" dirty="0"/>
              <a:t>: same for every job title and location (single algorithm)</a:t>
            </a:r>
          </a:p>
          <a:p>
            <a:pPr lvl="2"/>
            <a:r>
              <a:rPr lang="en-US" i="1" dirty="0" err="1"/>
              <a:t>random_effect</a:t>
            </a:r>
            <a:r>
              <a:rPr lang="en-US" dirty="0"/>
              <a:t>: different intercepts for different &lt;job title, city&gt; pairs</a:t>
            </a:r>
          </a:p>
        </p:txBody>
      </p:sp>
      <p:pic>
        <p:nvPicPr>
          <p:cNvPr id="4" name="eyetracking.png" descr="eyetracking.png">
            <a:extLst>
              <a:ext uri="{FF2B5EF4-FFF2-40B4-BE49-F238E27FC236}">
                <a16:creationId xmlns:a16="http://schemas.microsoft.com/office/drawing/2014/main" id="{53D59A73-ACF3-45AB-8DB9-E8E98C2767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7210" r="36270" b="43228"/>
          <a:stretch/>
        </p:blipFill>
        <p:spPr>
          <a:xfrm>
            <a:off x="8232990" y="1409245"/>
            <a:ext cx="3456784" cy="309001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788D-486B-449D-BD46-AAEC7B55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8A58-71A7-4D27-9866-D1A6427E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Gender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4622-8B32-4F12-923F-B35BFEA0F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635"/>
            <a:ext cx="10515600" cy="11169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Negative effect of </a:t>
            </a:r>
            <a:r>
              <a:rPr lang="en-US" i="1" dirty="0"/>
              <a:t>p(masculine) </a:t>
            </a:r>
            <a:r>
              <a:rPr lang="en-US" dirty="0"/>
              <a:t>on </a:t>
            </a:r>
            <a:r>
              <a:rPr lang="en-US" i="1" dirty="0"/>
              <a:t>log(rank)</a:t>
            </a:r>
          </a:p>
          <a:p>
            <a:pPr lvl="1"/>
            <a:r>
              <a:rPr lang="en-US" dirty="0"/>
              <a:t>Being male confers a bonus</a:t>
            </a:r>
          </a:p>
          <a:p>
            <a:pPr lvl="1"/>
            <a:r>
              <a:rPr lang="en-US" dirty="0"/>
              <a:t>All three sites exhibit unfairness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4F30C-A517-48DA-89F5-D03473F1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77D346-6B76-42A9-9E13-02B822016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5" y="3047800"/>
            <a:ext cx="8646361" cy="35877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1A992A-90D2-4BEE-9B56-2762E779DAE8}"/>
              </a:ext>
            </a:extLst>
          </p:cNvPr>
          <p:cNvSpPr/>
          <p:nvPr/>
        </p:nvSpPr>
        <p:spPr>
          <a:xfrm>
            <a:off x="2720941" y="4693747"/>
            <a:ext cx="3036047" cy="1217875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D5EA1-99C7-4FD9-B652-8905F2513972}"/>
              </a:ext>
            </a:extLst>
          </p:cNvPr>
          <p:cNvSpPr/>
          <p:nvPr/>
        </p:nvSpPr>
        <p:spPr>
          <a:xfrm>
            <a:off x="5810784" y="3145842"/>
            <a:ext cx="4404651" cy="2765779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DA32B71-4015-4872-A2A4-35FE43A6B230}"/>
              </a:ext>
            </a:extLst>
          </p:cNvPr>
          <p:cNvSpPr/>
          <p:nvPr/>
        </p:nvSpPr>
        <p:spPr>
          <a:xfrm>
            <a:off x="838200" y="3207125"/>
            <a:ext cx="3427684" cy="1056299"/>
          </a:xfrm>
          <a:prstGeom prst="wedgeRectCallout">
            <a:avLst>
              <a:gd name="adj1" fmla="val 32249"/>
              <a:gd name="adj2" fmla="val 124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Practical impact of </a:t>
            </a:r>
            <a:r>
              <a:rPr lang="en-US" sz="2400" i="1" dirty="0"/>
              <a:t>p(masculine) </a:t>
            </a:r>
            <a:r>
              <a:rPr lang="en-US" sz="2400" dirty="0"/>
              <a:t>is negligible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8A05374-65E9-4765-BD2B-133780419A70}"/>
              </a:ext>
            </a:extLst>
          </p:cNvPr>
          <p:cNvSpPr/>
          <p:nvPr/>
        </p:nvSpPr>
        <p:spPr>
          <a:xfrm>
            <a:off x="7918648" y="1144831"/>
            <a:ext cx="3640026" cy="1614795"/>
          </a:xfrm>
          <a:prstGeom prst="wedgeRectCallout">
            <a:avLst>
              <a:gd name="adj1" fmla="val -45244"/>
              <a:gd name="adj2" fmla="val 963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Starting around round 50, ties are consistently broken in favor of men</a:t>
            </a:r>
          </a:p>
        </p:txBody>
      </p:sp>
    </p:spTree>
    <p:extLst>
      <p:ext uri="{BB962C8B-B14F-4D97-AF65-F5344CB8AC3E}">
        <p14:creationId xmlns:p14="http://schemas.microsoft.com/office/powerpoint/2010/main" val="36743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EAE3-F2C3-4E67-986B-4B5DB220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71"/>
            <a:ext cx="10515600" cy="956235"/>
          </a:xfrm>
        </p:spPr>
        <p:txBody>
          <a:bodyPr/>
          <a:lstStyle/>
          <a:p>
            <a:r>
              <a:rPr lang="en-US" dirty="0"/>
              <a:t>Measuring Group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9BAC7-75F0-4132-B3FE-F37C1630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472"/>
            <a:ext cx="10515600" cy="151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Assigning similar distributions of ranks to men and women</a:t>
            </a:r>
          </a:p>
          <a:p>
            <a:pPr marL="0" indent="0">
              <a:buNone/>
            </a:pPr>
            <a:r>
              <a:rPr lang="en-US" dirty="0"/>
              <a:t>Mann-Whitney </a:t>
            </a:r>
            <a:r>
              <a:rPr lang="en-US" i="1" dirty="0"/>
              <a:t>U </a:t>
            </a:r>
            <a:r>
              <a:rPr lang="en-US" i="1" dirty="0">
                <a:sym typeface="Wingdings" panose="05000000000000000000" pitchFamily="2" charset="2"/>
              </a:rPr>
              <a:t> a</a:t>
            </a:r>
            <a:r>
              <a:rPr lang="en-US" dirty="0"/>
              <a:t>re the rank distributions of men and women significantly different?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04E971-6E18-4067-94CB-D96882F06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529853"/>
              </p:ext>
            </p:extLst>
          </p:nvPr>
        </p:nvGraphicFramePr>
        <p:xfrm>
          <a:off x="544394" y="3429000"/>
          <a:ext cx="1125409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827">
                  <a:extLst>
                    <a:ext uri="{9D8B030D-6E8A-4147-A177-3AD203B41FA5}">
                      <a16:colId xmlns:a16="http://schemas.microsoft.com/office/drawing/2014/main" val="3210116063"/>
                    </a:ext>
                  </a:extLst>
                </a:gridCol>
                <a:gridCol w="2281892">
                  <a:extLst>
                    <a:ext uri="{9D8B030D-6E8A-4147-A177-3AD203B41FA5}">
                      <a16:colId xmlns:a16="http://schemas.microsoft.com/office/drawing/2014/main" val="2983238349"/>
                    </a:ext>
                  </a:extLst>
                </a:gridCol>
                <a:gridCol w="1252665">
                  <a:extLst>
                    <a:ext uri="{9D8B030D-6E8A-4147-A177-3AD203B41FA5}">
                      <a16:colId xmlns:a16="http://schemas.microsoft.com/office/drawing/2014/main" val="3600623756"/>
                    </a:ext>
                  </a:extLst>
                </a:gridCol>
                <a:gridCol w="6055712">
                  <a:extLst>
                    <a:ext uri="{9D8B030D-6E8A-4147-A177-3AD203B41FA5}">
                      <a16:colId xmlns:a16="http://schemas.microsoft.com/office/drawing/2014/main" val="1288180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Service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Job Titles w/ Significant Unfairness (</a:t>
                      </a:r>
                      <a:r>
                        <a:rPr lang="en-US" sz="2000" i="1" dirty="0"/>
                        <a:t>p&lt;0.05)</a:t>
                      </a:r>
                      <a:endParaRPr lang="en-US" sz="2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Favoring?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Examples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24753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Indeed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000" dirty="0"/>
                        <a:t>Corrections Officer, Customer Service, </a:t>
                      </a:r>
                      <a:r>
                        <a:rPr lang="en-US" sz="2000" b="1" dirty="0"/>
                        <a:t>Electrical Engineer</a:t>
                      </a:r>
                      <a:r>
                        <a:rPr lang="en-US" sz="2000" dirty="0"/>
                        <a:t>, Mail Carrier, </a:t>
                      </a:r>
                      <a:r>
                        <a:rPr lang="en-US" sz="2000" b="1" dirty="0"/>
                        <a:t>Mechanical Engineer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1" dirty="0"/>
                        <a:t>Network Engineer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1" dirty="0"/>
                        <a:t>Software Engineer</a:t>
                      </a:r>
                      <a:r>
                        <a:rPr lang="en-US" sz="2000" dirty="0"/>
                        <a:t>, Truck Driver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203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Monster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9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CareerBuilder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34208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671741-37F3-41D1-B7C3-538A0288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7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7C3C-2992-48DE-BD8F-206CBAD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Measuring Direct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4361-6450-451B-A758-FC3D7743C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5259" cy="46672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Recall: these hiring websites do not collect demographic information</a:t>
            </a:r>
          </a:p>
          <a:p>
            <a:pPr lvl="1"/>
            <a:r>
              <a:rPr lang="en-US" dirty="0"/>
              <a:t>How can they possibly be unfair against females?</a:t>
            </a:r>
          </a:p>
          <a:p>
            <a:pPr marL="0" indent="0">
              <a:buNone/>
            </a:pPr>
            <a:r>
              <a:rPr lang="en-US" dirty="0"/>
              <a:t>Hidden features that are proxies (correlate) with gender</a:t>
            </a:r>
          </a:p>
          <a:p>
            <a:pPr lvl="1"/>
            <a:r>
              <a:rPr lang="en-US" dirty="0"/>
              <a:t>Resumes contain much more information about candidates</a:t>
            </a:r>
          </a:p>
          <a:p>
            <a:pPr marL="0" indent="0">
              <a:buNone/>
            </a:pPr>
            <a:r>
              <a:rPr lang="en-US" dirty="0"/>
              <a:t>Controlled experiments on eight resume features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9F3B2-9ECC-4E2D-8B85-C0DDB945C77E}"/>
              </a:ext>
            </a:extLst>
          </p:cNvPr>
          <p:cNvSpPr txBox="1"/>
          <p:nvPr/>
        </p:nvSpPr>
        <p:spPr>
          <a:xfrm>
            <a:off x="9382669" y="1422134"/>
            <a:ext cx="21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After Modification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1EDB56-A4B6-4C19-80DE-C7CE90AE3433}"/>
              </a:ext>
            </a:extLst>
          </p:cNvPr>
          <p:cNvSpPr/>
          <p:nvPr/>
        </p:nvSpPr>
        <p:spPr>
          <a:xfrm>
            <a:off x="10170489" y="3838663"/>
            <a:ext cx="638018" cy="5363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Joe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601C0C-82FC-4228-81B7-80C883FEC0F9}"/>
              </a:ext>
            </a:extLst>
          </p:cNvPr>
          <p:cNvSpPr/>
          <p:nvPr/>
        </p:nvSpPr>
        <p:spPr>
          <a:xfrm>
            <a:off x="10170489" y="4411657"/>
            <a:ext cx="638018" cy="5363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54D6F7-0CDA-4AC5-9158-75E8BAA1359B}"/>
              </a:ext>
            </a:extLst>
          </p:cNvPr>
          <p:cNvGrpSpPr/>
          <p:nvPr/>
        </p:nvGrpSpPr>
        <p:grpSpPr>
          <a:xfrm>
            <a:off x="10170489" y="2253131"/>
            <a:ext cx="673874" cy="4251510"/>
            <a:chOff x="10170489" y="2253131"/>
            <a:chExt cx="673874" cy="42515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005F3C-D33A-4C63-B488-1F3BD61E7587}"/>
                </a:ext>
              </a:extLst>
            </p:cNvPr>
            <p:cNvSpPr/>
            <p:nvPr/>
          </p:nvSpPr>
          <p:spPr>
            <a:xfrm>
              <a:off x="10170489" y="2253131"/>
              <a:ext cx="638018" cy="536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4F2111-A839-4523-9EB2-51B1A7340F9C}"/>
                </a:ext>
              </a:extLst>
            </p:cNvPr>
            <p:cNvSpPr/>
            <p:nvPr/>
          </p:nvSpPr>
          <p:spPr>
            <a:xfrm>
              <a:off x="10170489" y="2826125"/>
              <a:ext cx="638018" cy="536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DFF7C8-A38C-4C0F-BDAD-7E985A70FA8A}"/>
                </a:ext>
              </a:extLst>
            </p:cNvPr>
            <p:cNvSpPr txBox="1"/>
            <p:nvPr/>
          </p:nvSpPr>
          <p:spPr>
            <a:xfrm rot="5400000">
              <a:off x="10362981" y="3357281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2CE56C-ED78-4C8C-8515-D336AD43D85D}"/>
                </a:ext>
              </a:extLst>
            </p:cNvPr>
            <p:cNvSpPr txBox="1"/>
            <p:nvPr/>
          </p:nvSpPr>
          <p:spPr>
            <a:xfrm rot="5400000">
              <a:off x="10362981" y="4913877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154937-E2F6-4CB5-A5A3-7BEF4209286C}"/>
                </a:ext>
              </a:extLst>
            </p:cNvPr>
            <p:cNvSpPr/>
            <p:nvPr/>
          </p:nvSpPr>
          <p:spPr>
            <a:xfrm>
              <a:off x="10170489" y="5395259"/>
              <a:ext cx="638018" cy="536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n-1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86C876-FC9C-4474-A317-5CBBA3CF9A64}"/>
                </a:ext>
              </a:extLst>
            </p:cNvPr>
            <p:cNvSpPr/>
            <p:nvPr/>
          </p:nvSpPr>
          <p:spPr>
            <a:xfrm>
              <a:off x="10170489" y="5968253"/>
              <a:ext cx="638018" cy="536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A90451-0520-44B3-8B01-C6D344B4B7EE}"/>
              </a:ext>
            </a:extLst>
          </p:cNvPr>
          <p:cNvGrpSpPr/>
          <p:nvPr/>
        </p:nvGrpSpPr>
        <p:grpSpPr>
          <a:xfrm>
            <a:off x="7095145" y="1422134"/>
            <a:ext cx="2137428" cy="5082507"/>
            <a:chOff x="7095145" y="1422134"/>
            <a:chExt cx="2137428" cy="50825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4F491F-61AB-4399-A924-0BBC2DD1A927}"/>
                </a:ext>
              </a:extLst>
            </p:cNvPr>
            <p:cNvSpPr txBox="1"/>
            <p:nvPr/>
          </p:nvSpPr>
          <p:spPr>
            <a:xfrm>
              <a:off x="7095145" y="1422134"/>
              <a:ext cx="21374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Original Search Results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A9D2BD-4AED-457B-B220-AD0B1D7643A4}"/>
                </a:ext>
              </a:extLst>
            </p:cNvPr>
            <p:cNvSpPr/>
            <p:nvPr/>
          </p:nvSpPr>
          <p:spPr>
            <a:xfrm>
              <a:off x="7865037" y="2253131"/>
              <a:ext cx="638018" cy="536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C82144-9E8B-4A24-BB32-48E9DECB25DB}"/>
                </a:ext>
              </a:extLst>
            </p:cNvPr>
            <p:cNvSpPr/>
            <p:nvPr/>
          </p:nvSpPr>
          <p:spPr>
            <a:xfrm>
              <a:off x="7865037" y="2826125"/>
              <a:ext cx="638018" cy="536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F7AB81E-F1CE-4527-8DCB-96CEDB2706BC}"/>
                </a:ext>
              </a:extLst>
            </p:cNvPr>
            <p:cNvSpPr txBox="1"/>
            <p:nvPr/>
          </p:nvSpPr>
          <p:spPr>
            <a:xfrm rot="5400000">
              <a:off x="8057529" y="3357281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1970992-2EAF-4D5E-8C1B-8A07E09F0185}"/>
                </a:ext>
              </a:extLst>
            </p:cNvPr>
            <p:cNvSpPr/>
            <p:nvPr/>
          </p:nvSpPr>
          <p:spPr>
            <a:xfrm>
              <a:off x="7865037" y="3838663"/>
              <a:ext cx="638018" cy="53638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Joe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9080AC-97E7-4554-81F9-4B6C2B4ACA6D}"/>
                </a:ext>
              </a:extLst>
            </p:cNvPr>
            <p:cNvSpPr/>
            <p:nvPr/>
          </p:nvSpPr>
          <p:spPr>
            <a:xfrm>
              <a:off x="7865037" y="4411657"/>
              <a:ext cx="638018" cy="53638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Bob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50E282-54D7-4C45-B7D2-8AFEC159BD03}"/>
                </a:ext>
              </a:extLst>
            </p:cNvPr>
            <p:cNvSpPr txBox="1"/>
            <p:nvPr/>
          </p:nvSpPr>
          <p:spPr>
            <a:xfrm rot="5400000">
              <a:off x="8057529" y="4913877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…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A1AFF9-811B-42D0-8055-863A9F5D0A37}"/>
                </a:ext>
              </a:extLst>
            </p:cNvPr>
            <p:cNvSpPr/>
            <p:nvPr/>
          </p:nvSpPr>
          <p:spPr>
            <a:xfrm>
              <a:off x="7865037" y="5395259"/>
              <a:ext cx="638018" cy="536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n-1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61E484-6E3E-410B-9E0C-6C382DA6CFC3}"/>
                </a:ext>
              </a:extLst>
            </p:cNvPr>
            <p:cNvSpPr/>
            <p:nvPr/>
          </p:nvSpPr>
          <p:spPr>
            <a:xfrm>
              <a:off x="7865037" y="5968253"/>
              <a:ext cx="638018" cy="536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7296F15-58F5-46B7-91FD-5FDB158E6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14971"/>
              </p:ext>
            </p:extLst>
          </p:nvPr>
        </p:nvGraphicFramePr>
        <p:xfrm>
          <a:off x="6635573" y="2210239"/>
          <a:ext cx="4993705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6808">
                  <a:extLst>
                    <a:ext uri="{9D8B030D-6E8A-4147-A177-3AD203B41FA5}">
                      <a16:colId xmlns:a16="http://schemas.microsoft.com/office/drawing/2014/main" val="3289617002"/>
                    </a:ext>
                  </a:extLst>
                </a:gridCol>
                <a:gridCol w="975043">
                  <a:extLst>
                    <a:ext uri="{9D8B030D-6E8A-4147-A177-3AD203B41FA5}">
                      <a16:colId xmlns:a16="http://schemas.microsoft.com/office/drawing/2014/main" val="1952680870"/>
                    </a:ext>
                  </a:extLst>
                </a:gridCol>
                <a:gridCol w="1137349">
                  <a:extLst>
                    <a:ext uri="{9D8B030D-6E8A-4147-A177-3AD203B41FA5}">
                      <a16:colId xmlns:a16="http://schemas.microsoft.com/office/drawing/2014/main" val="3615062830"/>
                    </a:ext>
                  </a:extLst>
                </a:gridCol>
                <a:gridCol w="484505">
                  <a:extLst>
                    <a:ext uri="{9D8B030D-6E8A-4147-A177-3AD203B41FA5}">
                      <a16:colId xmlns:a16="http://schemas.microsoft.com/office/drawing/2014/main" val="3130080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749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Inferred 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0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School Ranking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24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Currently Employed?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39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# of Keywords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61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Resume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312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Job Churn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65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Contact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44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Company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406203"/>
                  </a:ext>
                </a:extLst>
              </a:tr>
            </a:tbl>
          </a:graphicData>
        </a:graphic>
      </p:graphicFrame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07D3FFC4-55BD-4583-A3C1-BA43ABCFED98}"/>
              </a:ext>
            </a:extLst>
          </p:cNvPr>
          <p:cNvSpPr/>
          <p:nvPr/>
        </p:nvSpPr>
        <p:spPr>
          <a:xfrm>
            <a:off x="8607301" y="902583"/>
            <a:ext cx="3427684" cy="1056299"/>
          </a:xfrm>
          <a:prstGeom prst="wedgeRectCallout">
            <a:avLst>
              <a:gd name="adj1" fmla="val -50609"/>
              <a:gd name="adj2" fmla="val 1239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Gender not considered, no direct discrimination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6A067E12-9169-49DF-9665-0A52C406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0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2.59259E-6 L 0.02226 -0.02269 C 0.02734 -0.02732 0.03007 -0.03449 0.03007 -0.0419 C 0.03007 -0.05047 0.02734 -0.05718 0.02226 -0.06181 L -0.00026 -0.08472 " pathEditMode="relative" rAng="16200000" ptsTypes="AAAAA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423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02253 0.02338 C -0.02761 0.02824 -0.03034 0.03542 -0.03047 0.04329 C -0.03047 0.05185 -0.02761 0.05903 -0.02266 0.06389 L -0.00013 0.08727 " pathEditMode="relative" rAng="5400000" ptsTypes="AAAAA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5CC6EE-BC99-4B38-AE9D-DE8DFCC6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6854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9E5ED-01AE-49FD-804C-F13B4A46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7273"/>
            <a:ext cx="10515600" cy="2972377"/>
          </a:xfrm>
        </p:spPr>
        <p:txBody>
          <a:bodyPr>
            <a:normAutofit/>
          </a:bodyPr>
          <a:lstStyle/>
          <a:p>
            <a:r>
              <a:rPr lang="en-US" sz="3200" strike="sngStrike" dirty="0"/>
              <a:t>Motivation</a:t>
            </a:r>
          </a:p>
          <a:p>
            <a:r>
              <a:rPr lang="en-US" sz="3200" strike="sngStrike" dirty="0"/>
              <a:t>Data Collection</a:t>
            </a:r>
          </a:p>
          <a:p>
            <a:r>
              <a:rPr lang="en-US" sz="3200" strike="sngStrike" dirty="0"/>
              <a:t>Measuring Individual and Group Fairness</a:t>
            </a:r>
          </a:p>
          <a:p>
            <a:r>
              <a:rPr lang="en-US" sz="3200" strike="sngStrike" dirty="0"/>
              <a:t>Measuring Direct Discrimination</a:t>
            </a:r>
          </a:p>
          <a:p>
            <a:r>
              <a:rPr lang="en-US" sz="3200" dirty="0"/>
              <a:t>Conclusion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0A7539-DDA6-42C6-928B-BFB333B0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DB19-2726-4C8E-B9FF-94FA74EA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33AC7-DD72-4330-B1B7-B4C05BA68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6299"/>
            <a:ext cx="10515600" cy="14906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Platforms for millions of job hunters and thousands of recruiters</a:t>
            </a:r>
          </a:p>
          <a:p>
            <a:pPr marL="0" indent="0">
              <a:buNone/>
            </a:pPr>
            <a:r>
              <a:rPr lang="en-US" dirty="0"/>
              <a:t>Powerful resume search engines that help recruiters locate qualified candidates</a:t>
            </a:r>
          </a:p>
          <a:p>
            <a:endParaRPr lang="en-US" dirty="0"/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DE0F7D65-3774-45B1-80C2-51E88D8BD79A}"/>
              </a:ext>
            </a:extLst>
          </p:cNvPr>
          <p:cNvGrpSpPr/>
          <p:nvPr/>
        </p:nvGrpSpPr>
        <p:grpSpPr>
          <a:xfrm>
            <a:off x="1001786" y="1435492"/>
            <a:ext cx="10352014" cy="2803999"/>
            <a:chOff x="0" y="0"/>
            <a:chExt cx="17718373" cy="4672816"/>
          </a:xfrm>
        </p:grpSpPr>
        <p:pic>
          <p:nvPicPr>
            <p:cNvPr id="5" name="pasted-image.png" descr="pasted-image.png">
              <a:extLst>
                <a:ext uri="{FF2B5EF4-FFF2-40B4-BE49-F238E27FC236}">
                  <a16:creationId xmlns:a16="http://schemas.microsoft.com/office/drawing/2014/main" id="{D209F423-9C9C-4427-B039-CD4C4767D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00288"/>
              <a:ext cx="6034935" cy="1810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pasted-image.png" descr="pasted-image.png">
              <a:extLst>
                <a:ext uri="{FF2B5EF4-FFF2-40B4-BE49-F238E27FC236}">
                  <a16:creationId xmlns:a16="http://schemas.microsoft.com/office/drawing/2014/main" id="{BEA8AE22-4AB7-4E01-8BF7-092E1DC8D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15370" y="0"/>
              <a:ext cx="4833251" cy="2107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pasted-image.png" descr="pasted-image.png">
              <a:extLst>
                <a:ext uri="{FF2B5EF4-FFF2-40B4-BE49-F238E27FC236}">
                  <a16:creationId xmlns:a16="http://schemas.microsoft.com/office/drawing/2014/main" id="{1A8B0EF9-60DA-4D7A-9B55-89DF4718A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239397" y="366041"/>
              <a:ext cx="4263247" cy="12789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pasted-image.png" descr="pasted-image.png">
              <a:extLst>
                <a:ext uri="{FF2B5EF4-FFF2-40B4-BE49-F238E27FC236}">
                  <a16:creationId xmlns:a16="http://schemas.microsoft.com/office/drawing/2014/main" id="{8E9AA802-4646-42A4-A3B7-6AF34B02A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97220" y="2945719"/>
              <a:ext cx="5270156" cy="1336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pasted-image.png" descr="pasted-image.png">
              <a:extLst>
                <a:ext uri="{FF2B5EF4-FFF2-40B4-BE49-F238E27FC236}">
                  <a16:creationId xmlns:a16="http://schemas.microsoft.com/office/drawing/2014/main" id="{4F4DEC83-8914-4AAA-A379-177E94A77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51338" y="2560119"/>
              <a:ext cx="5077825" cy="2107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pasted-image.png" descr="pasted-image.png">
              <a:extLst>
                <a:ext uri="{FF2B5EF4-FFF2-40B4-BE49-F238E27FC236}">
                  <a16:creationId xmlns:a16="http://schemas.microsoft.com/office/drawing/2014/main" id="{F7D32B56-00D6-4246-AA79-1ECA3E21B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955655" y="2944000"/>
              <a:ext cx="5762718" cy="17288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A361E67-F85A-4260-9A2B-4AA9422E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55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59841A-BE5E-401F-B8B8-6C138492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71BA67E-998D-4C3F-AF07-EE4E9E062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Inferred gender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gender</a:t>
                </a:r>
              </a:p>
              <a:p>
                <a:pPr lvl="1"/>
                <a:r>
                  <a:rPr lang="en-US" dirty="0"/>
                  <a:t>Also, binary gender classification</a:t>
                </a:r>
              </a:p>
              <a:p>
                <a:pPr marL="0" indent="0">
                  <a:buNone/>
                </a:pPr>
                <a:r>
                  <a:rPr lang="en-US" dirty="0"/>
                  <a:t>Ecological validity</a:t>
                </a:r>
              </a:p>
              <a:p>
                <a:pPr lvl="1"/>
                <a:r>
                  <a:rPr lang="en-US" dirty="0"/>
                  <a:t>Models use assumptions derived from web search engines</a:t>
                </a:r>
              </a:p>
              <a:p>
                <a:pPr lvl="1"/>
                <a:r>
                  <a:rPr lang="en-US" dirty="0"/>
                  <a:t>How do recruiters actually interact with resume search engines?</a:t>
                </a:r>
              </a:p>
              <a:p>
                <a:pPr marL="0" indent="0">
                  <a:buNone/>
                </a:pPr>
                <a:r>
                  <a:rPr lang="en-US" dirty="0"/>
                  <a:t>Unknown why there a small amount of unfairness against women</a:t>
                </a:r>
              </a:p>
              <a:p>
                <a:pPr lvl="1"/>
                <a:r>
                  <a:rPr lang="en-US" dirty="0"/>
                  <a:t>Possibly a hidden feature that correlates with gender</a:t>
                </a:r>
              </a:p>
              <a:p>
                <a:pPr marL="0" indent="0">
                  <a:buNone/>
                </a:pPr>
                <a:r>
                  <a:rPr lang="en-US" dirty="0"/>
                  <a:t>Controlled experiments are not comprehensive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71BA67E-998D-4C3F-AF07-EE4E9E062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1350C-33E4-4AC4-944B-8F7888DC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88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8D26-EBE2-483B-A0D9-8EF3EF07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D053-91D2-4069-8302-720A31F50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7302690" cy="4902721"/>
          </a:xfrm>
        </p:spPr>
        <p:txBody>
          <a:bodyPr>
            <a:normAutofit/>
          </a:bodyPr>
          <a:lstStyle/>
          <a:p>
            <a:r>
              <a:rPr lang="en-US" dirty="0"/>
              <a:t>Individual fairness</a:t>
            </a:r>
          </a:p>
          <a:p>
            <a:pPr lvl="1"/>
            <a:r>
              <a:rPr lang="en-US" dirty="0"/>
              <a:t>Significant (</a:t>
            </a:r>
            <a:r>
              <a:rPr lang="en-US" i="1" dirty="0"/>
              <a:t>p&lt;0.05</a:t>
            </a:r>
            <a:r>
              <a:rPr lang="en-US" dirty="0"/>
              <a:t>) negative correlations between gender and rank</a:t>
            </a:r>
          </a:p>
          <a:p>
            <a:pPr lvl="1"/>
            <a:r>
              <a:rPr lang="en-US" dirty="0"/>
              <a:t>Robust under a variety of conditions</a:t>
            </a:r>
          </a:p>
          <a:p>
            <a:pPr lvl="1"/>
            <a:r>
              <a:rPr lang="en-US" dirty="0"/>
              <a:t>Effect size is small, only by rank 30—50 is there practical impact</a:t>
            </a:r>
          </a:p>
          <a:p>
            <a:r>
              <a:rPr lang="en-US" dirty="0"/>
              <a:t>Group fairness</a:t>
            </a:r>
          </a:p>
          <a:p>
            <a:pPr lvl="1"/>
            <a:r>
              <a:rPr lang="en-US" dirty="0"/>
              <a:t>8.5—13.2% of job title/city pairs show significant (</a:t>
            </a:r>
            <a:r>
              <a:rPr lang="en-US" i="1" dirty="0"/>
              <a:t>p&lt;0.05</a:t>
            </a:r>
            <a:r>
              <a:rPr lang="en-US" dirty="0"/>
              <a:t>) group unfairness</a:t>
            </a:r>
          </a:p>
          <a:p>
            <a:pPr lvl="1"/>
            <a:r>
              <a:rPr lang="en-US" dirty="0"/>
              <a:t>Unfairness always benefited men</a:t>
            </a:r>
          </a:p>
          <a:p>
            <a:pPr lvl="1"/>
            <a:r>
              <a:rPr lang="en-US" dirty="0"/>
              <a:t>Clustered in engineering jobs</a:t>
            </a:r>
          </a:p>
          <a:p>
            <a:r>
              <a:rPr lang="en-US" dirty="0"/>
              <a:t>No direct discrimination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A9A22-51CA-4BED-B2CB-D725DB5EF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876" y="119462"/>
            <a:ext cx="2686639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867EB9-B9B2-4BD4-8CBD-DD4763D75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4" r="26919" b="19997"/>
          <a:stretch/>
        </p:blipFill>
        <p:spPr>
          <a:xfrm>
            <a:off x="9432876" y="3548462"/>
            <a:ext cx="2686639" cy="327712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CD95A-C333-440C-A75E-803BE803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60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F9CC-506D-41AB-B359-240B69732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3AE4B-23A9-45CC-B34F-8D953B9C7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IRB approved</a:t>
            </a:r>
          </a:p>
          <a:p>
            <a:pPr marL="0" indent="0">
              <a:buNone/>
            </a:pPr>
            <a:r>
              <a:rPr lang="en-US" dirty="0"/>
              <a:t>Limited impact of our crawler in the hiring sites</a:t>
            </a:r>
          </a:p>
          <a:p>
            <a:pPr lvl="1"/>
            <a:r>
              <a:rPr lang="en-US" dirty="0"/>
              <a:t>One request every 30 seconds</a:t>
            </a:r>
          </a:p>
          <a:p>
            <a:pPr marL="0" indent="0">
              <a:buNone/>
            </a:pPr>
            <a:r>
              <a:rPr lang="en-US" dirty="0"/>
              <a:t>We will not be releasing the data</a:t>
            </a:r>
          </a:p>
          <a:p>
            <a:pPr lvl="1"/>
            <a:r>
              <a:rPr lang="en-US" dirty="0"/>
              <a:t>Contextual privacy</a:t>
            </a:r>
          </a:p>
          <a:p>
            <a:pPr marL="0" indent="0">
              <a:buNone/>
            </a:pPr>
            <a:r>
              <a:rPr lang="en-US" dirty="0"/>
              <a:t>We did not contact candidates or recruiters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E2696-847A-40B9-82D2-9C8DA491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702F-EBF4-4845-872F-603EFC04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Fitness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3954CF-634C-4870-B15B-2048B9DBF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7" y="1825625"/>
            <a:ext cx="10253526" cy="4351338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D6E18-6DDC-48C9-8434-9B713FC1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44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2B11-B989-4D2D-BEB4-A5AA69E03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1290" y="681318"/>
            <a:ext cx="4810992" cy="54956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of the features have negative and significant effect on </a:t>
            </a:r>
            <a:r>
              <a:rPr lang="en-US" i="1" dirty="0"/>
              <a:t>log(rank)</a:t>
            </a:r>
          </a:p>
          <a:p>
            <a:pPr lvl="1"/>
            <a:r>
              <a:rPr lang="en-US" dirty="0"/>
              <a:t>Negative effect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higher rank</a:t>
            </a:r>
          </a:p>
          <a:p>
            <a:pPr marL="0" indent="0">
              <a:buNone/>
            </a:pPr>
            <a:r>
              <a:rPr lang="en-US" dirty="0"/>
              <a:t>Negative effect of </a:t>
            </a:r>
            <a:r>
              <a:rPr lang="en-US" i="1" dirty="0"/>
              <a:t>p(masculine) </a:t>
            </a:r>
            <a:r>
              <a:rPr lang="en-US" dirty="0"/>
              <a:t>on </a:t>
            </a:r>
            <a:r>
              <a:rPr lang="en-US" i="1" dirty="0"/>
              <a:t>log(rank)</a:t>
            </a:r>
          </a:p>
          <a:p>
            <a:pPr lvl="1"/>
            <a:r>
              <a:rPr lang="en-US" dirty="0"/>
              <a:t>Being male confers a bonus</a:t>
            </a:r>
          </a:p>
          <a:p>
            <a:pPr lvl="1"/>
            <a:r>
              <a:rPr lang="en-US" dirty="0"/>
              <a:t>All three sites exhibit unfairness</a:t>
            </a:r>
          </a:p>
          <a:p>
            <a:pPr marL="0" indent="0">
              <a:buNone/>
            </a:pPr>
            <a:r>
              <a:rPr lang="en-US" dirty="0"/>
              <a:t>Results are robust</a:t>
            </a:r>
          </a:p>
          <a:p>
            <a:pPr lvl="1"/>
            <a:r>
              <a:rPr lang="en-US" dirty="0"/>
              <a:t>Top 1000 candidates</a:t>
            </a:r>
          </a:p>
          <a:p>
            <a:pPr lvl="1"/>
            <a:r>
              <a:rPr lang="en-US" dirty="0"/>
              <a:t>Propensity-matched candidates </a:t>
            </a:r>
          </a:p>
          <a:p>
            <a:pPr lvl="1"/>
            <a:r>
              <a:rPr lang="en-US" dirty="0"/>
              <a:t>With one, two, or three search filters</a:t>
            </a:r>
          </a:p>
          <a:p>
            <a:endParaRPr lang="en-US" dirty="0"/>
          </a:p>
        </p:txBody>
      </p:sp>
      <p:sp>
        <p:nvSpPr>
          <p:cNvPr id="4" name="Mixed linear regression on top 1000 candidates…">
            <a:extLst>
              <a:ext uri="{FF2B5EF4-FFF2-40B4-BE49-F238E27FC236}">
                <a16:creationId xmlns:a16="http://schemas.microsoft.com/office/drawing/2014/main" id="{4F7104DB-9D4E-4F49-9BFC-8F8D1A5CAE2A}"/>
              </a:ext>
            </a:extLst>
          </p:cNvPr>
          <p:cNvSpPr/>
          <p:nvPr/>
        </p:nvSpPr>
        <p:spPr>
          <a:xfrm>
            <a:off x="261754" y="239851"/>
            <a:ext cx="6055375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ctr">
              <a:defRPr sz="3600"/>
            </a:pPr>
            <a:r>
              <a:rPr sz="2400" b="1" dirty="0"/>
              <a:t>Mixed linear regression on top 100 candidates</a:t>
            </a:r>
          </a:p>
          <a:p>
            <a:pPr algn="ctr">
              <a:defRPr sz="3600"/>
            </a:pPr>
            <a:r>
              <a:rPr sz="2400" i="1" dirty="0"/>
              <a:t>*p &lt; 0.05, **p&lt;0.01, ***p&lt;0.001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E1419-3141-41E5-9FBB-11664FA18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04936"/>
              </p:ext>
            </p:extLst>
          </p:nvPr>
        </p:nvGraphicFramePr>
        <p:xfrm>
          <a:off x="648412" y="1171535"/>
          <a:ext cx="5282057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4517">
                  <a:extLst>
                    <a:ext uri="{9D8B030D-6E8A-4147-A177-3AD203B41FA5}">
                      <a16:colId xmlns:a16="http://schemas.microsoft.com/office/drawing/2014/main" val="4168573948"/>
                    </a:ext>
                  </a:extLst>
                </a:gridCol>
                <a:gridCol w="1059180">
                  <a:extLst>
                    <a:ext uri="{9D8B030D-6E8A-4147-A177-3AD203B41FA5}">
                      <a16:colId xmlns:a16="http://schemas.microsoft.com/office/drawing/2014/main" val="1753027278"/>
                    </a:ext>
                  </a:extLst>
                </a:gridCol>
                <a:gridCol w="1059180">
                  <a:extLst>
                    <a:ext uri="{9D8B030D-6E8A-4147-A177-3AD203B41FA5}">
                      <a16:colId xmlns:a16="http://schemas.microsoft.com/office/drawing/2014/main" val="4159752641"/>
                    </a:ext>
                  </a:extLst>
                </a:gridCol>
                <a:gridCol w="1059180">
                  <a:extLst>
                    <a:ext uri="{9D8B030D-6E8A-4147-A177-3AD203B41FA5}">
                      <a16:colId xmlns:a16="http://schemas.microsoft.com/office/drawing/2014/main" val="2980231788"/>
                    </a:ext>
                  </a:extLst>
                </a:gridCol>
              </a:tblGrid>
              <a:tr h="276775">
                <a:tc>
                  <a:txBody>
                    <a:bodyPr/>
                    <a:lstStyle/>
                    <a:p>
                      <a:r>
                        <a:rPr lang="en-US" sz="16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285941"/>
                  </a:ext>
                </a:extLst>
              </a:tr>
              <a:tr h="288728">
                <a:tc>
                  <a:txBody>
                    <a:bodyPr/>
                    <a:lstStyle/>
                    <a:p>
                      <a:r>
                        <a:rPr lang="en-US" sz="1600" dirty="0"/>
                        <a:t>Fixed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4.803***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5.938***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4.129***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0436"/>
                  </a:ext>
                </a:extLst>
              </a:tr>
              <a:tr h="306657">
                <a:tc>
                  <a:txBody>
                    <a:bodyPr/>
                    <a:lstStyle/>
                    <a:p>
                      <a:r>
                        <a:rPr lang="en-US" sz="1600" dirty="0"/>
                        <a:t>Job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-0.518***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-1.3***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-1.258***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843148"/>
                  </a:ext>
                </a:extLst>
              </a:tr>
              <a:tr h="185271">
                <a:tc>
                  <a:txBody>
                    <a:bodyPr/>
                    <a:lstStyle/>
                    <a:p>
                      <a:r>
                        <a:rPr lang="en-US" sz="1600" dirty="0"/>
                        <a:t>Skill Relevance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-0.31***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091880"/>
                  </a:ext>
                </a:extLst>
              </a:tr>
              <a:tr h="239058">
                <a:tc>
                  <a:txBody>
                    <a:bodyPr/>
                    <a:lstStyle/>
                    <a:p>
                      <a:r>
                        <a:rPr lang="en-US" sz="1600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0.042**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-0.061*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941752"/>
                  </a:ext>
                </a:extLst>
              </a:tr>
              <a:tr h="197223">
                <a:tc>
                  <a:txBody>
                    <a:bodyPr/>
                    <a:lstStyle/>
                    <a:p>
                      <a:r>
                        <a:rPr lang="en-US" sz="1600" dirty="0"/>
                        <a:t>Job Popularity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-0.115***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-0.147***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351481"/>
                  </a:ext>
                </a:extLst>
              </a:tr>
              <a:tr h="245035">
                <a:tc>
                  <a:txBody>
                    <a:bodyPr/>
                    <a:lstStyle/>
                    <a:p>
                      <a:r>
                        <a:rPr lang="en-US" sz="1600" dirty="0"/>
                        <a:t>Last Modified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-2.053***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-0.197***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-0.149***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42478"/>
                  </a:ext>
                </a:extLst>
              </a:tr>
              <a:tr h="227106">
                <a:tc>
                  <a:txBody>
                    <a:bodyPr/>
                    <a:lstStyle/>
                    <a:p>
                      <a:r>
                        <a:rPr lang="en-US" sz="1600" dirty="0"/>
                        <a:t>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0.116***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-1.303***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-0.185***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317944"/>
                  </a:ext>
                </a:extLst>
              </a:tr>
              <a:tr h="173318">
                <a:tc>
                  <a:txBody>
                    <a:bodyPr/>
                    <a:lstStyle/>
                    <a:p>
                      <a:r>
                        <a:rPr lang="en-US" sz="1600" dirty="0"/>
                        <a:t>Skill Popularity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-0.048**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63903"/>
                  </a:ext>
                </a:extLst>
              </a:tr>
              <a:tr h="185271">
                <a:tc>
                  <a:txBody>
                    <a:bodyPr/>
                    <a:lstStyle/>
                    <a:p>
                      <a:r>
                        <a:rPr lang="en-US" sz="1600" dirty="0"/>
                        <a:t>Bio Relevance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911438"/>
                  </a:ext>
                </a:extLst>
              </a:tr>
              <a:tr h="185271">
                <a:tc>
                  <a:txBody>
                    <a:bodyPr/>
                    <a:lstStyle/>
                    <a:p>
                      <a:r>
                        <a:rPr lang="en-US" sz="1600" dirty="0"/>
                        <a:t>Info Relevance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-0.255***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669420"/>
                  </a:ext>
                </a:extLst>
              </a:tr>
              <a:tr h="179294">
                <a:tc>
                  <a:txBody>
                    <a:bodyPr/>
                    <a:lstStyle/>
                    <a:p>
                      <a:r>
                        <a:rPr lang="en-US" sz="1600" dirty="0"/>
                        <a:t>Skills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-0.072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692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Info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-0.093*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485653"/>
                  </a:ext>
                </a:extLst>
              </a:tr>
              <a:tr h="185271">
                <a:tc>
                  <a:txBody>
                    <a:bodyPr/>
                    <a:lstStyle/>
                    <a:p>
                      <a:r>
                        <a:rPr lang="en-US" sz="1600" dirty="0"/>
                        <a:t>Bio 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-0.262***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947348"/>
                  </a:ext>
                </a:extLst>
              </a:tr>
              <a:tr h="149412">
                <a:tc>
                  <a:txBody>
                    <a:bodyPr/>
                    <a:lstStyle/>
                    <a:p>
                      <a:r>
                        <a:rPr lang="en-US" sz="1600" i="1" dirty="0"/>
                        <a:t>p(masculine)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-0.042***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-0.028*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-0.071***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965208"/>
                  </a:ext>
                </a:extLst>
              </a:tr>
              <a:tr h="155388"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Observations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67410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50813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28289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40126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F66B97D-F875-4344-A210-A7B951B87847}"/>
              </a:ext>
            </a:extLst>
          </p:cNvPr>
          <p:cNvSpPr/>
          <p:nvPr/>
        </p:nvSpPr>
        <p:spPr>
          <a:xfrm>
            <a:off x="607776" y="1810871"/>
            <a:ext cx="5322694" cy="412161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2F4BF-5DFE-4D07-9854-46AC33C92A20}"/>
              </a:ext>
            </a:extLst>
          </p:cNvPr>
          <p:cNvSpPr/>
          <p:nvPr/>
        </p:nvSpPr>
        <p:spPr>
          <a:xfrm>
            <a:off x="621036" y="2798095"/>
            <a:ext cx="5322694" cy="1379673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851407-75AA-48CB-8B6D-FD73B5008342}"/>
              </a:ext>
            </a:extLst>
          </p:cNvPr>
          <p:cNvSpPr/>
          <p:nvPr/>
        </p:nvSpPr>
        <p:spPr>
          <a:xfrm>
            <a:off x="607775" y="3167529"/>
            <a:ext cx="3247049" cy="33555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065F9B-28D7-4EEA-810A-5613E18BA8D8}"/>
              </a:ext>
            </a:extLst>
          </p:cNvPr>
          <p:cNvSpPr/>
          <p:nvPr/>
        </p:nvSpPr>
        <p:spPr>
          <a:xfrm>
            <a:off x="635151" y="4473406"/>
            <a:ext cx="3247049" cy="1379673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8BC21F-9B79-49BE-85DA-66B2459EE608}"/>
              </a:ext>
            </a:extLst>
          </p:cNvPr>
          <p:cNvSpPr/>
          <p:nvPr/>
        </p:nvSpPr>
        <p:spPr>
          <a:xfrm>
            <a:off x="554469" y="5743388"/>
            <a:ext cx="5463837" cy="546824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4514809-895D-418F-BE8C-32830037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5D2B-7225-45AC-B3E8-3E14BE21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Search Result List Length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DE1313-93ED-45EA-98E3-4C0884531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130405"/>
              </p:ext>
            </p:extLst>
          </p:nvPr>
        </p:nvGraphicFramePr>
        <p:xfrm>
          <a:off x="992332" y="1815234"/>
          <a:ext cx="10207336" cy="4575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67676701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106944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07154582"/>
                    </a:ext>
                  </a:extLst>
                </a:gridCol>
                <a:gridCol w="2320636">
                  <a:extLst>
                    <a:ext uri="{9D8B030D-6E8A-4147-A177-3AD203B41FA5}">
                      <a16:colId xmlns:a16="http://schemas.microsoft.com/office/drawing/2014/main" val="2291544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Top </a:t>
                      </a:r>
                      <a:r>
                        <a:rPr lang="en-US" sz="2800" i="1" dirty="0"/>
                        <a:t>k</a:t>
                      </a:r>
                      <a:r>
                        <a:rPr lang="en-US" sz="2800" i="0" dirty="0"/>
                        <a:t> Candidates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Indeed </a:t>
                      </a:r>
                      <a:r>
                        <a:rPr lang="en-US" sz="2800" i="1" dirty="0"/>
                        <a:t>p(masculine)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Monster </a:t>
                      </a:r>
                      <a:r>
                        <a:rPr lang="en-US" sz="2800" i="1" dirty="0"/>
                        <a:t>p(masculine)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CB </a:t>
                      </a:r>
                      <a:r>
                        <a:rPr lang="en-US" sz="2800" i="1" dirty="0"/>
                        <a:t>p(masculine)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2037"/>
                  </a:ext>
                </a:extLst>
              </a:tr>
              <a:tr h="521566">
                <a:tc>
                  <a:txBody>
                    <a:bodyPr/>
                    <a:lstStyle/>
                    <a:p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-0.023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-0.031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97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-0.056*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-0.023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3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-0.036*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-0.047**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-0.053*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9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-0.042***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-0.028*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-0.071***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77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-0.029**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-0.026**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-0.071***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23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-0.022***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-0.040***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-0.055***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55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-0.019***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-0.043***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-0.039**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7618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CC3DB-B794-4660-A242-175B46D0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1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539F0-15A3-4ECF-A0DE-9A20D346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Recall Plot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609B72-BA6E-4F09-9735-6FF8DF672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5741"/>
            <a:ext cx="10515600" cy="43236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D7C9A-4B82-4477-940C-6FB631738896}"/>
              </a:ext>
            </a:extLst>
          </p:cNvPr>
          <p:cNvSpPr txBox="1"/>
          <p:nvPr/>
        </p:nvSpPr>
        <p:spPr>
          <a:xfrm>
            <a:off x="4944710" y="1721604"/>
            <a:ext cx="3246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“Software Engineer”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54624-FBBF-4D87-B10C-A2873BF3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83CA7DD-8E05-44F6-89A9-BDD33AE9C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25" y="186646"/>
            <a:ext cx="9884914" cy="66713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F38428-5949-4380-ABB9-99197EBE58CD}"/>
              </a:ext>
            </a:extLst>
          </p:cNvPr>
          <p:cNvSpPr/>
          <p:nvPr/>
        </p:nvSpPr>
        <p:spPr>
          <a:xfrm>
            <a:off x="3106882" y="111078"/>
            <a:ext cx="7689273" cy="740977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B4F80-5CDF-47E7-A12B-D5D7952E1795}"/>
              </a:ext>
            </a:extLst>
          </p:cNvPr>
          <p:cNvSpPr/>
          <p:nvPr/>
        </p:nvSpPr>
        <p:spPr>
          <a:xfrm flipH="1">
            <a:off x="1248400" y="2507756"/>
            <a:ext cx="1858479" cy="418871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E5707-0A2A-49D3-B9A3-43B3EC5F76AF}"/>
              </a:ext>
            </a:extLst>
          </p:cNvPr>
          <p:cNvSpPr/>
          <p:nvPr/>
        </p:nvSpPr>
        <p:spPr>
          <a:xfrm flipH="1">
            <a:off x="1248400" y="2219242"/>
            <a:ext cx="1867726" cy="36357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0BE3D-9BFA-4A7F-983A-E2A3B9F34FDC}"/>
              </a:ext>
            </a:extLst>
          </p:cNvPr>
          <p:cNvSpPr/>
          <p:nvPr/>
        </p:nvSpPr>
        <p:spPr>
          <a:xfrm flipH="1">
            <a:off x="3230515" y="1707571"/>
            <a:ext cx="4656184" cy="5039349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BBE1CCD3-79E4-4AC5-97A7-30A10277140A}"/>
              </a:ext>
            </a:extLst>
          </p:cNvPr>
          <p:cNvSpPr/>
          <p:nvPr/>
        </p:nvSpPr>
        <p:spPr>
          <a:xfrm>
            <a:off x="8360851" y="2027471"/>
            <a:ext cx="3221182" cy="1963882"/>
          </a:xfrm>
          <a:prstGeom prst="wedgeRectCallout">
            <a:avLst>
              <a:gd name="adj1" fmla="val -81177"/>
              <a:gd name="adj2" fmla="val -493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Demographic information and profile images are explicitly not collected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E4EE991-7E0E-497B-A56B-0F24E8D0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E2A1-CE8A-4FAE-A121-09641F4D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Hiring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2D18-DC60-4941-807E-D4ADB208F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341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Human cognitive biases impact decision making processes</a:t>
            </a:r>
          </a:p>
          <a:p>
            <a:pPr marL="0" indent="0">
              <a:buNone/>
            </a:pPr>
            <a:r>
              <a:rPr lang="en-US" dirty="0"/>
              <a:t>(Unconscious) racism and sexism impact employment opportunities</a:t>
            </a:r>
          </a:p>
          <a:p>
            <a:pPr marL="0" indent="0">
              <a:buNone/>
            </a:pPr>
            <a:r>
              <a:rPr lang="en-US" dirty="0"/>
              <a:t>Online recruitment: demographic information is not collected</a:t>
            </a:r>
          </a:p>
          <a:p>
            <a:pPr lvl="1"/>
            <a:r>
              <a:rPr lang="en-US" dirty="0"/>
              <a:t>Similar to orchestra blind auditions</a:t>
            </a:r>
          </a:p>
          <a:p>
            <a:endParaRPr lang="en-US" dirty="0"/>
          </a:p>
        </p:txBody>
      </p:sp>
      <p:pic>
        <p:nvPicPr>
          <p:cNvPr id="4" name="blind_audition.jpg" descr="blind_audition.jpg">
            <a:extLst>
              <a:ext uri="{FF2B5EF4-FFF2-40B4-BE49-F238E27FC236}">
                <a16:creationId xmlns:a16="http://schemas.microsoft.com/office/drawing/2014/main" id="{22C314D9-CABB-4FF1-990B-542B449A6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30876" r="30232"/>
          <a:stretch/>
        </p:blipFill>
        <p:spPr>
          <a:xfrm>
            <a:off x="7751619" y="469154"/>
            <a:ext cx="4177145" cy="604147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0C02F-DC68-483C-B1F8-16C35B1E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1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9596-7327-4888-9D13-57F432DE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45727" cy="1325563"/>
          </a:xfrm>
        </p:spPr>
        <p:txBody>
          <a:bodyPr/>
          <a:lstStyle/>
          <a:p>
            <a:r>
              <a:rPr lang="en-US" dirty="0"/>
              <a:t>Hiring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7A77B-623E-4F2C-A81E-8D92AB8F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5727" cy="47184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(Unconscious) racism and sexism impact employment opportunities</a:t>
            </a:r>
          </a:p>
          <a:p>
            <a:pPr marL="0" indent="0">
              <a:buNone/>
            </a:pPr>
            <a:r>
              <a:rPr lang="en-US" dirty="0"/>
              <a:t>In theory, hiring discrimination should be minimized by the resume search engine</a:t>
            </a:r>
          </a:p>
          <a:p>
            <a:pPr lvl="1"/>
            <a:r>
              <a:rPr lang="en-US" dirty="0"/>
              <a:t>No demographics</a:t>
            </a:r>
          </a:p>
          <a:p>
            <a:pPr lvl="1"/>
            <a:r>
              <a:rPr lang="en-US" dirty="0"/>
              <a:t>No profile images</a:t>
            </a:r>
          </a:p>
          <a:p>
            <a:pPr marL="0" indent="0">
              <a:buNone/>
            </a:pPr>
            <a:r>
              <a:rPr lang="en-US" dirty="0"/>
              <a:t>However, ranking algorithm may encourage discrimination</a:t>
            </a:r>
          </a:p>
          <a:p>
            <a:pPr lvl="1"/>
            <a:r>
              <a:rPr lang="en-US" dirty="0"/>
              <a:t>Features that correlate with demographics may affect the ranking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Hannak</a:t>
            </a:r>
            <a:r>
              <a:rPr lang="en-US" dirty="0"/>
              <a:t> et al., CSCW 2017</a:t>
            </a:r>
          </a:p>
        </p:txBody>
      </p:sp>
      <p:pic>
        <p:nvPicPr>
          <p:cNvPr id="4" name="eyetracking.png" descr="eyetracking.png">
            <a:extLst>
              <a:ext uri="{FF2B5EF4-FFF2-40B4-BE49-F238E27FC236}">
                <a16:creationId xmlns:a16="http://schemas.microsoft.com/office/drawing/2014/main" id="{586412E6-3CD2-451C-B213-FFA33ACBE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7210"/>
          <a:stretch/>
        </p:blipFill>
        <p:spPr>
          <a:xfrm>
            <a:off x="6767871" y="536409"/>
            <a:ext cx="5424129" cy="578518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BE983-5850-4B6A-8266-1E4BFE23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28D1-2C0B-4DED-9EC5-3E2FD38D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EE388-116F-4BB2-8EF4-5C87D41A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22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Investigate gender-based inequalities in the ranking algorithms of major hiring websites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Two definitions of fairness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Individual fairness </a:t>
            </a:r>
            <a:r>
              <a:rPr lang="en-US" dirty="0"/>
              <a:t>– equal opportunity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Group fairness </a:t>
            </a:r>
            <a:r>
              <a:rPr lang="en-US" dirty="0"/>
              <a:t>– disparate impact</a:t>
            </a:r>
          </a:p>
          <a:p>
            <a:pPr marL="0" indent="0">
              <a:buNone/>
            </a:pPr>
            <a:r>
              <a:rPr lang="en-US" dirty="0"/>
              <a:t>If gender has an effect on rank, is there </a:t>
            </a:r>
            <a:r>
              <a:rPr lang="en-US" dirty="0">
                <a:solidFill>
                  <a:schemeClr val="accent1"/>
                </a:solidFill>
              </a:rPr>
              <a:t>direct discrimination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Does the ranking algorithm intentionally use gender as a feature?</a:t>
            </a:r>
          </a:p>
          <a:p>
            <a:pPr lvl="1"/>
            <a:r>
              <a:rPr lang="en-US" dirty="0"/>
              <a:t>It is easy to infer gender from names</a:t>
            </a: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6EA0DB8D-4A8D-4627-9040-90164190ED33}"/>
              </a:ext>
            </a:extLst>
          </p:cNvPr>
          <p:cNvGrpSpPr/>
          <p:nvPr/>
        </p:nvGrpSpPr>
        <p:grpSpPr>
          <a:xfrm>
            <a:off x="2627084" y="2741852"/>
            <a:ext cx="6937832" cy="943186"/>
            <a:chOff x="0" y="0"/>
            <a:chExt cx="15219885" cy="2069117"/>
          </a:xfrm>
        </p:grpSpPr>
        <p:pic>
          <p:nvPicPr>
            <p:cNvPr id="5" name="pasted-image.png" descr="pasted-image.png">
              <a:extLst>
                <a:ext uri="{FF2B5EF4-FFF2-40B4-BE49-F238E27FC236}">
                  <a16:creationId xmlns:a16="http://schemas.microsoft.com/office/drawing/2014/main" id="{7138DFEC-91F4-41B1-9934-B98B7D5F6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29292" y="54021"/>
              <a:ext cx="5861924" cy="1758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pasted-image.png" descr="pasted-image.png">
              <a:extLst>
                <a:ext uri="{FF2B5EF4-FFF2-40B4-BE49-F238E27FC236}">
                  <a16:creationId xmlns:a16="http://schemas.microsoft.com/office/drawing/2014/main" id="{C58F1943-81A3-49BE-A2B7-45BDE2ABC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45681" cy="20691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pasted-image.png" descr="pasted-image.png">
              <a:extLst>
                <a:ext uri="{FF2B5EF4-FFF2-40B4-BE49-F238E27FC236}">
                  <a16:creationId xmlns:a16="http://schemas.microsoft.com/office/drawing/2014/main" id="{DFF033F6-24BB-45CA-88E2-FDB94F9A3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27947" y="375998"/>
              <a:ext cx="3991938" cy="11975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20AD53-CF1C-4CD3-BED4-49637B85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5CC6EE-BC99-4B38-AE9D-DE8DFCC6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6854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9E5ED-01AE-49FD-804C-F13B4A46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17273"/>
            <a:ext cx="10515600" cy="2972377"/>
          </a:xfrm>
        </p:spPr>
        <p:txBody>
          <a:bodyPr>
            <a:normAutofit/>
          </a:bodyPr>
          <a:lstStyle/>
          <a:p>
            <a:r>
              <a:rPr lang="en-US" sz="3200" strike="sngStrike" dirty="0"/>
              <a:t>Motivation</a:t>
            </a:r>
          </a:p>
          <a:p>
            <a:r>
              <a:rPr lang="en-US" sz="3200" dirty="0"/>
              <a:t>Data Collection</a:t>
            </a:r>
          </a:p>
          <a:p>
            <a:r>
              <a:rPr lang="en-US" sz="3200" dirty="0"/>
              <a:t>Measuring Individual and Group Fairness</a:t>
            </a:r>
          </a:p>
          <a:p>
            <a:r>
              <a:rPr lang="en-US" sz="3200" dirty="0"/>
              <a:t>Measuring Direct Discrimination</a:t>
            </a:r>
          </a:p>
          <a:p>
            <a:r>
              <a:rPr lang="en-US" sz="3200" dirty="0"/>
              <a:t>Conclusion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18F1-058D-4F0A-8A48-DBA2ACE0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0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216D4-E832-4B30-9828-F01497EE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4E97-B561-4828-8D69-5E364B501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8835"/>
            <a:ext cx="10515600" cy="30181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of the most popular employment sites in the US</a:t>
            </a:r>
          </a:p>
          <a:p>
            <a:pPr lvl="1"/>
            <a:r>
              <a:rPr lang="en-US" dirty="0"/>
              <a:t>LinkedIn is the largest but is too expensive ($9000) and litigious</a:t>
            </a:r>
          </a:p>
          <a:p>
            <a:pPr marL="0" indent="0">
              <a:buNone/>
            </a:pPr>
            <a:r>
              <a:rPr lang="en-US" dirty="0"/>
              <a:t>On Monster and CareerBuilder, candidate data is not public</a:t>
            </a:r>
          </a:p>
          <a:p>
            <a:pPr lvl="1"/>
            <a:r>
              <a:rPr lang="en-US" dirty="0"/>
              <a:t>Purchased recruiter accounts to access candidates</a:t>
            </a:r>
          </a:p>
          <a:p>
            <a:pPr marL="0" indent="0">
              <a:buNone/>
            </a:pPr>
            <a:r>
              <a:rPr lang="en-US" dirty="0"/>
              <a:t>Data needs: many, many search results</a:t>
            </a:r>
          </a:p>
          <a:p>
            <a:pPr lvl="1"/>
            <a:r>
              <a:rPr lang="en-US" dirty="0"/>
              <a:t>Queries need to cover diverse populations and professions</a:t>
            </a:r>
          </a:p>
        </p:txBody>
      </p:sp>
      <p:grpSp>
        <p:nvGrpSpPr>
          <p:cNvPr id="4" name="Group">
            <a:extLst>
              <a:ext uri="{FF2B5EF4-FFF2-40B4-BE49-F238E27FC236}">
                <a16:creationId xmlns:a16="http://schemas.microsoft.com/office/drawing/2014/main" id="{04A097EB-361B-47AF-BA6A-435936EBBB9C}"/>
              </a:ext>
            </a:extLst>
          </p:cNvPr>
          <p:cNvGrpSpPr/>
          <p:nvPr/>
        </p:nvGrpSpPr>
        <p:grpSpPr>
          <a:xfrm>
            <a:off x="2062987" y="1690688"/>
            <a:ext cx="8066026" cy="1096562"/>
            <a:chOff x="0" y="0"/>
            <a:chExt cx="15219885" cy="2069117"/>
          </a:xfrm>
        </p:grpSpPr>
        <p:pic>
          <p:nvPicPr>
            <p:cNvPr id="5" name="pasted-image.png" descr="pasted-image.png">
              <a:extLst>
                <a:ext uri="{FF2B5EF4-FFF2-40B4-BE49-F238E27FC236}">
                  <a16:creationId xmlns:a16="http://schemas.microsoft.com/office/drawing/2014/main" id="{4950BFAE-0F1C-434C-9324-E8FD0628F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29292" y="54021"/>
              <a:ext cx="5861924" cy="1758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pasted-image.png" descr="pasted-image.png">
              <a:extLst>
                <a:ext uri="{FF2B5EF4-FFF2-40B4-BE49-F238E27FC236}">
                  <a16:creationId xmlns:a16="http://schemas.microsoft.com/office/drawing/2014/main" id="{28AFFFAB-32E6-4A4B-B527-5561E9482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45681" cy="20691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pasted-image.png" descr="pasted-image.png">
              <a:extLst>
                <a:ext uri="{FF2B5EF4-FFF2-40B4-BE49-F238E27FC236}">
                  <a16:creationId xmlns:a16="http://schemas.microsoft.com/office/drawing/2014/main" id="{4DCD78D2-BEEE-48E0-B726-32976D587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27947" y="375998"/>
              <a:ext cx="3991938" cy="11975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0A4CA6-D9CE-42AC-921E-5AE1BA4D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3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59A31D-5C32-4337-AB4E-A45FB687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Diversity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6D1B7F2-CEAB-493F-B3DB-26090D471AA7}"/>
              </a:ext>
            </a:extLst>
          </p:cNvPr>
          <p:cNvGrpSpPr/>
          <p:nvPr/>
        </p:nvGrpSpPr>
        <p:grpSpPr>
          <a:xfrm>
            <a:off x="573573" y="2067858"/>
            <a:ext cx="5612634" cy="3494723"/>
            <a:chOff x="4842199" y="3934085"/>
            <a:chExt cx="14699602" cy="9217558"/>
          </a:xfrm>
        </p:grpSpPr>
        <p:pic>
          <p:nvPicPr>
            <p:cNvPr id="53" name="us_map.gif" descr="us_map.gif">
              <a:extLst>
                <a:ext uri="{FF2B5EF4-FFF2-40B4-BE49-F238E27FC236}">
                  <a16:creationId xmlns:a16="http://schemas.microsoft.com/office/drawing/2014/main" id="{ACCACACA-BF36-4A0A-83AA-D6F0042AD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02148" y="3934085"/>
              <a:ext cx="14639653" cy="921755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4" name="loc_pin.png" descr="loc_pin.png">
              <a:extLst>
                <a:ext uri="{FF2B5EF4-FFF2-40B4-BE49-F238E27FC236}">
                  <a16:creationId xmlns:a16="http://schemas.microsoft.com/office/drawing/2014/main" id="{2369C166-6BED-4C1B-86AE-AF7AB9878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69915" y="10812631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5" name="loc_pin.png" descr="loc_pin.png">
              <a:extLst>
                <a:ext uri="{FF2B5EF4-FFF2-40B4-BE49-F238E27FC236}">
                  <a16:creationId xmlns:a16="http://schemas.microsoft.com/office/drawing/2014/main" id="{53041D26-7D34-406C-A1D7-5AFA3DEBA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45366" y="6772540"/>
              <a:ext cx="806537" cy="806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6" name="loc_pin.png" descr="loc_pin.png">
              <a:extLst>
                <a:ext uri="{FF2B5EF4-FFF2-40B4-BE49-F238E27FC236}">
                  <a16:creationId xmlns:a16="http://schemas.microsoft.com/office/drawing/2014/main" id="{4E2491BE-D7A3-4C71-9BD8-889187145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583324" y="5938649"/>
              <a:ext cx="806536" cy="806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7" name="loc_pin.png" descr="loc_pin.png">
              <a:extLst>
                <a:ext uri="{FF2B5EF4-FFF2-40B4-BE49-F238E27FC236}">
                  <a16:creationId xmlns:a16="http://schemas.microsoft.com/office/drawing/2014/main" id="{E568B424-5A23-455D-9A9D-849EA3B60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255676" y="10812631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8" name="loc_pin.png" descr="loc_pin.png">
              <a:extLst>
                <a:ext uri="{FF2B5EF4-FFF2-40B4-BE49-F238E27FC236}">
                  <a16:creationId xmlns:a16="http://schemas.microsoft.com/office/drawing/2014/main" id="{193D8C4E-9869-4418-9F3D-DCB89B504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674048" y="6603793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9" name="loc_pin.png" descr="loc_pin.png">
              <a:extLst>
                <a:ext uri="{FF2B5EF4-FFF2-40B4-BE49-F238E27FC236}">
                  <a16:creationId xmlns:a16="http://schemas.microsoft.com/office/drawing/2014/main" id="{88AAE3A1-B5A1-4018-89CD-444B816B6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418289" y="6128490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0" name="loc_pin.png" descr="loc_pin.png">
              <a:extLst>
                <a:ext uri="{FF2B5EF4-FFF2-40B4-BE49-F238E27FC236}">
                  <a16:creationId xmlns:a16="http://schemas.microsoft.com/office/drawing/2014/main" id="{89C890BA-FCD4-4E5D-B7B2-EE41D50C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818707" y="6772540"/>
              <a:ext cx="806536" cy="8065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1" name="loc_pin.png" descr="loc_pin.png">
              <a:extLst>
                <a:ext uri="{FF2B5EF4-FFF2-40B4-BE49-F238E27FC236}">
                  <a16:creationId xmlns:a16="http://schemas.microsoft.com/office/drawing/2014/main" id="{13A536BC-DCBF-4029-837F-268BFABE2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616685" y="7171908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2" name="loc_pin.png" descr="loc_pin.png">
              <a:extLst>
                <a:ext uri="{FF2B5EF4-FFF2-40B4-BE49-F238E27FC236}">
                  <a16:creationId xmlns:a16="http://schemas.microsoft.com/office/drawing/2014/main" id="{A9B44383-240F-4A6B-BF6C-3499569E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42199" y="7540343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3" name="loc_pin.png" descr="loc_pin.png">
              <a:extLst>
                <a:ext uri="{FF2B5EF4-FFF2-40B4-BE49-F238E27FC236}">
                  <a16:creationId xmlns:a16="http://schemas.microsoft.com/office/drawing/2014/main" id="{D39E88EC-4968-49F3-B032-7C08F119D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58288" y="7540343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4" name="loc_pin.png" descr="loc_pin.png">
              <a:extLst>
                <a:ext uri="{FF2B5EF4-FFF2-40B4-BE49-F238E27FC236}">
                  <a16:creationId xmlns:a16="http://schemas.microsoft.com/office/drawing/2014/main" id="{B7F6BEBF-DAF7-4148-9C9B-BD7806916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58288" y="8404205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5" name="loc_pin.png" descr="loc_pin.png">
              <a:extLst>
                <a:ext uri="{FF2B5EF4-FFF2-40B4-BE49-F238E27FC236}">
                  <a16:creationId xmlns:a16="http://schemas.microsoft.com/office/drawing/2014/main" id="{07AE0CF9-D2E1-48FD-9FC2-45CDACBEF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811096" y="8404205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6" name="loc_pin.png" descr="loc_pin.png">
              <a:extLst>
                <a:ext uri="{FF2B5EF4-FFF2-40B4-BE49-F238E27FC236}">
                  <a16:creationId xmlns:a16="http://schemas.microsoft.com/office/drawing/2014/main" id="{066F3038-166C-473C-8520-4A4080DB6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94421" y="8139596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7" name="loc_pin.png" descr="loc_pin.png">
              <a:extLst>
                <a:ext uri="{FF2B5EF4-FFF2-40B4-BE49-F238E27FC236}">
                  <a16:creationId xmlns:a16="http://schemas.microsoft.com/office/drawing/2014/main" id="{A31FAB47-6E78-4B7D-8F20-DE67AF1B7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000806" y="6433645"/>
              <a:ext cx="806537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8" name="loc_pin.png" descr="loc_pin.png">
              <a:extLst>
                <a:ext uri="{FF2B5EF4-FFF2-40B4-BE49-F238E27FC236}">
                  <a16:creationId xmlns:a16="http://schemas.microsoft.com/office/drawing/2014/main" id="{81AEA388-8647-44C8-B77C-8E186F26F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159707" y="7013014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9" name="loc_pin.png" descr="loc_pin.png">
              <a:extLst>
                <a:ext uri="{FF2B5EF4-FFF2-40B4-BE49-F238E27FC236}">
                  <a16:creationId xmlns:a16="http://schemas.microsoft.com/office/drawing/2014/main" id="{8592C481-828C-4DBA-8D0F-980391B13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60169" y="7171908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0" name="loc_pin.png" descr="loc_pin.png">
              <a:extLst>
                <a:ext uri="{FF2B5EF4-FFF2-40B4-BE49-F238E27FC236}">
                  <a16:creationId xmlns:a16="http://schemas.microsoft.com/office/drawing/2014/main" id="{5E3FCBA0-6E9F-4A18-9F3B-F9D3ABE2C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390335" y="7540343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1" name="loc_pin.png" descr="loc_pin.png">
              <a:extLst>
                <a:ext uri="{FF2B5EF4-FFF2-40B4-BE49-F238E27FC236}">
                  <a16:creationId xmlns:a16="http://schemas.microsoft.com/office/drawing/2014/main" id="{64C27A9E-3A5D-4C0A-98FE-4A14EDCA9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818173" y="8942355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2" name="loc_pin.png" descr="loc_pin.png">
              <a:extLst>
                <a:ext uri="{FF2B5EF4-FFF2-40B4-BE49-F238E27FC236}">
                  <a16:creationId xmlns:a16="http://schemas.microsoft.com/office/drawing/2014/main" id="{CD1F7EFD-AB99-4678-A532-C65E5B8B1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846291" y="6433645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3" name="loc_pin.png" descr="loc_pin.png">
              <a:extLst>
                <a:ext uri="{FF2B5EF4-FFF2-40B4-BE49-F238E27FC236}">
                  <a16:creationId xmlns:a16="http://schemas.microsoft.com/office/drawing/2014/main" id="{325F4B41-7F0A-417A-A121-9EBF160EE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017851" y="7013014"/>
              <a:ext cx="806536" cy="806536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0A2C2AC0-3DE9-45E4-9A59-FBB2B446E19E}"/>
              </a:ext>
            </a:extLst>
          </p:cNvPr>
          <p:cNvSpPr/>
          <p:nvPr/>
        </p:nvSpPr>
        <p:spPr>
          <a:xfrm>
            <a:off x="323202" y="5068545"/>
            <a:ext cx="1510756" cy="871206"/>
          </a:xfrm>
          <a:prstGeom prst="wedgeRectCallout">
            <a:avLst>
              <a:gd name="adj1" fmla="val -2240"/>
              <a:gd name="adj2" fmla="val -1645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20 cities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F377F253-0676-451E-BC12-F5BE82CA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334" y="1488134"/>
            <a:ext cx="5413156" cy="5166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35 job titles</a:t>
            </a:r>
          </a:p>
          <a:p>
            <a:pPr marL="0" indent="0">
              <a:buNone/>
            </a:pPr>
            <a:r>
              <a:rPr lang="en-US" dirty="0"/>
              <a:t>High-skill jobs</a:t>
            </a:r>
          </a:p>
          <a:p>
            <a:pPr lvl="1"/>
            <a:r>
              <a:rPr lang="en-US" dirty="0"/>
              <a:t>Software/network/electrical engineers</a:t>
            </a:r>
          </a:p>
          <a:p>
            <a:pPr lvl="1"/>
            <a:r>
              <a:rPr lang="en-US" dirty="0"/>
              <a:t>Physical therapist, registered nurse</a:t>
            </a:r>
          </a:p>
          <a:p>
            <a:pPr lvl="1"/>
            <a:r>
              <a:rPr lang="en-US" dirty="0"/>
              <a:t>Accountant, financial analyst, auditor</a:t>
            </a:r>
          </a:p>
          <a:p>
            <a:pPr marL="0" indent="0">
              <a:buNone/>
            </a:pPr>
            <a:r>
              <a:rPr lang="en-US" dirty="0"/>
              <a:t>Low-skill jobs</a:t>
            </a:r>
          </a:p>
          <a:p>
            <a:pPr lvl="1"/>
            <a:r>
              <a:rPr lang="en-US" dirty="0"/>
              <a:t>Laborer, mail carrier, concierge, truck/taxi drivers</a:t>
            </a:r>
          </a:p>
          <a:p>
            <a:pPr lvl="1"/>
            <a:r>
              <a:rPr lang="en-US" dirty="0"/>
              <a:t>Customer service and support, call center director</a:t>
            </a:r>
          </a:p>
          <a:p>
            <a:endParaRPr lang="en-US" dirty="0"/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A5DDF315-FC26-4049-A1A7-7FC6F8CA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CCEC-9BAE-4D78-A03F-692D0A9FEF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1319</Words>
  <Application>Microsoft Office PowerPoint</Application>
  <PresentationFormat>Widescreen</PresentationFormat>
  <Paragraphs>348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Wingdings</vt:lpstr>
      <vt:lpstr>Office Theme</vt:lpstr>
      <vt:lpstr>Investigating the Impact of Gender on Rank in Resume Search Engines</vt:lpstr>
      <vt:lpstr>Hiring Websites</vt:lpstr>
      <vt:lpstr>PowerPoint Presentation</vt:lpstr>
      <vt:lpstr>Hiring Discrimination</vt:lpstr>
      <vt:lpstr>Hiring Discrimination</vt:lpstr>
      <vt:lpstr>Goals</vt:lpstr>
      <vt:lpstr>Outline</vt:lpstr>
      <vt:lpstr>Experimental Subjects</vt:lpstr>
      <vt:lpstr>Query Diversity</vt:lpstr>
      <vt:lpstr>Candidate Features</vt:lpstr>
      <vt:lpstr>Inferring Masculinity</vt:lpstr>
      <vt:lpstr>Data Summary</vt:lpstr>
      <vt:lpstr>Outline</vt:lpstr>
      <vt:lpstr>Research Questions</vt:lpstr>
      <vt:lpstr>Measuring Individual Fairness</vt:lpstr>
      <vt:lpstr>Analyzing Gender Effects</vt:lpstr>
      <vt:lpstr>Measuring Group Fairness</vt:lpstr>
      <vt:lpstr>Measuring Direct Discrimination</vt:lpstr>
      <vt:lpstr>Outline</vt:lpstr>
      <vt:lpstr>Limitations</vt:lpstr>
      <vt:lpstr>Conclusions</vt:lpstr>
      <vt:lpstr>Ethics</vt:lpstr>
      <vt:lpstr>Model Fitness</vt:lpstr>
      <vt:lpstr>PowerPoint Presentation</vt:lpstr>
      <vt:lpstr>Impact of Search Result List Length</vt:lpstr>
      <vt:lpstr>Example Recall Plot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Impact of Gender on Rank in Resume Search Engines</dc:title>
  <dc:creator>Christo Wilson</dc:creator>
  <cp:lastModifiedBy>Christo Wilson</cp:lastModifiedBy>
  <cp:revision>54</cp:revision>
  <dcterms:created xsi:type="dcterms:W3CDTF">2018-04-25T03:28:15Z</dcterms:created>
  <dcterms:modified xsi:type="dcterms:W3CDTF">2018-04-25T15:18:51Z</dcterms:modified>
</cp:coreProperties>
</file>