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lvl1pPr>
      <a:defRPr>
        <a:latin typeface="Tw Cen MT"/>
        <a:ea typeface="Tw Cen MT"/>
        <a:cs typeface="Tw Cen MT"/>
        <a:sym typeface="Tw Cen MT"/>
      </a:defRPr>
    </a:lvl1pPr>
    <a:lvl2pPr indent="457200">
      <a:defRPr>
        <a:latin typeface="Tw Cen MT"/>
        <a:ea typeface="Tw Cen MT"/>
        <a:cs typeface="Tw Cen MT"/>
        <a:sym typeface="Tw Cen MT"/>
      </a:defRPr>
    </a:lvl2pPr>
    <a:lvl3pPr indent="914400">
      <a:defRPr>
        <a:latin typeface="Tw Cen MT"/>
        <a:ea typeface="Tw Cen MT"/>
        <a:cs typeface="Tw Cen MT"/>
        <a:sym typeface="Tw Cen MT"/>
      </a:defRPr>
    </a:lvl3pPr>
    <a:lvl4pPr indent="1371600">
      <a:defRPr>
        <a:latin typeface="Tw Cen MT"/>
        <a:ea typeface="Tw Cen MT"/>
        <a:cs typeface="Tw Cen MT"/>
        <a:sym typeface="Tw Cen MT"/>
      </a:defRPr>
    </a:lvl4pPr>
    <a:lvl5pPr indent="1828800">
      <a:defRPr>
        <a:latin typeface="Tw Cen MT"/>
        <a:ea typeface="Tw Cen MT"/>
        <a:cs typeface="Tw Cen MT"/>
        <a:sym typeface="Tw Cen MT"/>
      </a:defRPr>
    </a:lvl5pPr>
    <a:lvl6pPr indent="2286000">
      <a:defRPr>
        <a:latin typeface="Tw Cen MT"/>
        <a:ea typeface="Tw Cen MT"/>
        <a:cs typeface="Tw Cen MT"/>
        <a:sym typeface="Tw Cen MT"/>
      </a:defRPr>
    </a:lvl6pPr>
    <a:lvl7pPr indent="2743200">
      <a:defRPr>
        <a:latin typeface="Tw Cen MT"/>
        <a:ea typeface="Tw Cen MT"/>
        <a:cs typeface="Tw Cen MT"/>
        <a:sym typeface="Tw Cen MT"/>
      </a:defRPr>
    </a:lvl7pPr>
    <a:lvl8pPr indent="3200400">
      <a:defRPr>
        <a:latin typeface="Tw Cen MT"/>
        <a:ea typeface="Tw Cen MT"/>
        <a:cs typeface="Tw Cen MT"/>
        <a:sym typeface="Tw Cen MT"/>
      </a:defRPr>
    </a:lvl8pPr>
    <a:lvl9pPr indent="3657600">
      <a:defRPr>
        <a:latin typeface="Tw Cen MT"/>
        <a:ea typeface="Tw Cen MT"/>
        <a:cs typeface="Tw Cen MT"/>
        <a:sym typeface="Tw Cen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FE8"/>
          </a:solidFill>
        </a:fill>
      </a:tcStyle>
    </a:wholeTbl>
    <a:band2H>
      <a:tcTxStyle b="def" i="def"/>
      <a:tcStyle>
        <a:tcBdr/>
        <a:fill>
          <a:solidFill>
            <a:srgbClr val="E7F0F4"/>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A2BF"/>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A2BF"/>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A2BF"/>
          </a:solidFill>
        </a:fill>
      </a:tcStyle>
    </a:firstRow>
  </a:tblStyle>
  <a:tblStyle styleId="{EEE7283C-3CF3-47DC-8721-378D4A62B228}"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D2CB"/>
          </a:solidFill>
        </a:fill>
      </a:tcStyle>
    </a:wholeTbl>
    <a:band2H>
      <a:tcTxStyle b="def" i="def"/>
      <a:tcStyle>
        <a:tcBdr/>
        <a:fill>
          <a:solidFill>
            <a:srgbClr val="FBEAE7"/>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B641B"/>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B641B"/>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B641B"/>
          </a:solidFill>
        </a:fill>
      </a:tcStyle>
    </a:firstRow>
  </a:tblStyle>
  <a:tblStyle styleId="{CF821DB8-F4EB-4A41-A1BA-3FCAFE7338EE}"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DCE"/>
          </a:solidFill>
        </a:fill>
      </a:tcStyle>
    </a:wholeTbl>
    <a:band2H>
      <a:tcTxStyle b="def" i="def"/>
      <a:tcStyle>
        <a:tcBdr/>
        <a:fill>
          <a:solidFill>
            <a:srgbClr val="ECE7E8"/>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D3C4A"/>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D3C4A"/>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D3C4A"/>
          </a:solidFill>
        </a:fill>
      </a:tcStyle>
    </a:firstRow>
  </a:tblStyle>
  <a:tblStyle styleId="{33BA23B1-9221-436E-865A-0063620EA4FD}" styleName="">
    <a:tblBg/>
    <a:wholeTbl>
      <a:tcTxStyle b="on" i="on">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DA2BF"/>
          </a:solidFill>
        </a:fill>
      </a:tcStyle>
    </a:firstCol>
    <a:lastRow>
      <a:tcTxStyle b="on" i="on">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2DA2BF"/>
          </a:solidFill>
        </a:fill>
      </a:tcStyle>
    </a:firstRow>
  </a:tblStyle>
  <a:tblStyle styleId="{2708684C-4D16-4618-839F-0558EEFCDFE6}" styleName="">
    <a:tblBg/>
    <a:wholeTbl>
      <a:tcTxStyle b="on" i="on">
        <a:font>
          <a:latin typeface="Tw Cen MT"/>
          <a:ea typeface="Tw Cen MT"/>
          <a:cs typeface="Tw Cen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w Cen MT"/>
          <a:ea typeface="Tw Cen MT"/>
          <a:cs typeface="Tw Cen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ph type="sldImg"/>
          </p:nvPr>
        </p:nvSpPr>
        <p:spPr>
          <a:xfrm>
            <a:off x="1143000" y="685800"/>
            <a:ext cx="4572000" cy="3429000"/>
          </a:xfrm>
          <a:prstGeom prst="rect">
            <a:avLst/>
          </a:prstGeom>
        </p:spPr>
        <p:txBody>
          <a:bodyPr/>
          <a:lstStyle/>
          <a:p>
            <a:pPr lvl="0"/>
          </a:p>
        </p:txBody>
      </p:sp>
      <p:sp>
        <p:nvSpPr>
          <p:cNvPr id="85" name="Shape 8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1200">
        <a:latin typeface="+mj-lt"/>
        <a:ea typeface="+mj-ea"/>
        <a:cs typeface="+mj-cs"/>
        <a:sym typeface="Avenir Roman"/>
      </a:defRPr>
    </a:lvl1pPr>
    <a:lvl2pPr indent="228600" defTabSz="457200">
      <a:lnSpc>
        <a:spcPct val="125000"/>
      </a:lnSpc>
      <a:defRPr sz="1200">
        <a:latin typeface="+mj-lt"/>
        <a:ea typeface="+mj-ea"/>
        <a:cs typeface="+mj-cs"/>
        <a:sym typeface="Avenir Roman"/>
      </a:defRPr>
    </a:lvl2pPr>
    <a:lvl3pPr indent="457200" defTabSz="457200">
      <a:lnSpc>
        <a:spcPct val="125000"/>
      </a:lnSpc>
      <a:defRPr sz="1200">
        <a:latin typeface="+mj-lt"/>
        <a:ea typeface="+mj-ea"/>
        <a:cs typeface="+mj-cs"/>
        <a:sym typeface="Avenir Roman"/>
      </a:defRPr>
    </a:lvl3pPr>
    <a:lvl4pPr indent="685800" defTabSz="457200">
      <a:lnSpc>
        <a:spcPct val="125000"/>
      </a:lnSpc>
      <a:defRPr sz="1200">
        <a:latin typeface="+mj-lt"/>
        <a:ea typeface="+mj-ea"/>
        <a:cs typeface="+mj-cs"/>
        <a:sym typeface="Avenir Roman"/>
      </a:defRPr>
    </a:lvl4pPr>
    <a:lvl5pPr indent="914400" defTabSz="457200">
      <a:lnSpc>
        <a:spcPct val="125000"/>
      </a:lnSpc>
      <a:defRPr sz="1200">
        <a:latin typeface="+mj-lt"/>
        <a:ea typeface="+mj-ea"/>
        <a:cs typeface="+mj-cs"/>
        <a:sym typeface="Avenir Roman"/>
      </a:defRPr>
    </a:lvl5pPr>
    <a:lvl6pPr indent="1143000" defTabSz="457200">
      <a:lnSpc>
        <a:spcPct val="125000"/>
      </a:lnSpc>
      <a:defRPr sz="1200">
        <a:latin typeface="+mj-lt"/>
        <a:ea typeface="+mj-ea"/>
        <a:cs typeface="+mj-cs"/>
        <a:sym typeface="Avenir Roman"/>
      </a:defRPr>
    </a:lvl6pPr>
    <a:lvl7pPr indent="1371600" defTabSz="457200">
      <a:lnSpc>
        <a:spcPct val="125000"/>
      </a:lnSpc>
      <a:defRPr sz="1200">
        <a:latin typeface="+mj-lt"/>
        <a:ea typeface="+mj-ea"/>
        <a:cs typeface="+mj-cs"/>
        <a:sym typeface="Avenir Roman"/>
      </a:defRPr>
    </a:lvl7pPr>
    <a:lvl8pPr indent="1600200" defTabSz="457200">
      <a:lnSpc>
        <a:spcPct val="125000"/>
      </a:lnSpc>
      <a:defRPr sz="1200">
        <a:latin typeface="+mj-lt"/>
        <a:ea typeface="+mj-ea"/>
        <a:cs typeface="+mj-cs"/>
        <a:sym typeface="Avenir Roman"/>
      </a:defRPr>
    </a:lvl8pPr>
    <a:lvl9pPr indent="1828800" defTabSz="457200">
      <a:lnSpc>
        <a:spcPct val="125000"/>
      </a:lnSpc>
      <a:defRPr sz="12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lvl="0"/>
          </a:p>
        </p:txBody>
      </p:sp>
      <p:sp>
        <p:nvSpPr>
          <p:cNvPr id="99" name="Shape 99"/>
          <p:cNvSpPr/>
          <p:nvPr>
            <p:ph type="body" sz="quarter" idx="1"/>
          </p:nvPr>
        </p:nvSpPr>
        <p:spPr>
          <a:prstGeom prst="rect">
            <a:avLst/>
          </a:prstGeom>
        </p:spPr>
        <p:txBody>
          <a:bodyPr/>
          <a:lstStyle/>
          <a:p>
            <a:pPr lvl="0">
              <a:defRPr sz="1800"/>
            </a:pPr>
            <a:r>
              <a:rPr sz="2000"/>
              <a:t>Recently web services like Google, Amazon, Netflix, have larger and larger amounts of data that they can show to their users. This means that they somehow have to select a manageable amount to show to each user and of course the goal is to show the most relevant content to everyone. This is why there is a growing trend among web services to use personalization algorithms to try to predict what content we would like to see. </a:t>
            </a:r>
            <a:endParaRPr sz="2000"/>
          </a:p>
          <a:p>
            <a:pPr lvl="0">
              <a:defRPr sz="1800"/>
            </a:pPr>
            <a:r>
              <a:rPr sz="2000"/>
              <a:t>We all encounter numberless examples for this as we browse the web and probably don’t even notice anymore, when Google automatically infers our location and shows us localized results. Music and video streaming services focus more and more on giving personalized recommendations and even purchasing sites try to figure out what we’re going to by next.</a:t>
            </a:r>
            <a:endParaRPr sz="2000"/>
          </a:p>
          <a:p>
            <a:pPr lvl="0">
              <a:defRPr sz="1800"/>
            </a:pPr>
            <a:endParaRPr sz="2000"/>
          </a:p>
          <a:p>
            <a:pPr lvl="0">
              <a:defRPr sz="1800"/>
            </a:pPr>
            <a:r>
              <a:rPr sz="2000"/>
              <a:t>Most of the time these features are very useful and make the services work better from the perspective of the users. But in the case of online purchasing sites, it is less obvious that this us useful for us since these websites are all about maximizing their own revenue. </a:t>
            </a:r>
            <a:endParaRPr sz="2000"/>
          </a:p>
          <a:p>
            <a:pPr lvl="0">
              <a:defRPr sz="1800"/>
            </a:pPr>
            <a:endParaRPr sz="2000"/>
          </a:p>
          <a:p>
            <a:pPr lvl="0">
              <a:defRPr sz="1800"/>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lvl="0"/>
          </a:p>
        </p:txBody>
      </p:sp>
      <p:sp>
        <p:nvSpPr>
          <p:cNvPr id="271" name="Shape 271"/>
          <p:cNvSpPr/>
          <p:nvPr>
            <p:ph type="body" sz="quarter" idx="1"/>
          </p:nvPr>
        </p:nvSpPr>
        <p:spPr>
          <a:prstGeom prst="rect">
            <a:avLst/>
          </a:prstGeom>
        </p:spPr>
        <p:txBody>
          <a:bodyPr/>
          <a:lstStyle>
            <a:lvl1pPr>
              <a:defRPr sz="2000"/>
            </a:lvl1pPr>
          </a:lstStyle>
          <a:p>
            <a:pPr lvl="0">
              <a:defRPr sz="1800"/>
            </a:pPr>
            <a:r>
              <a:rPr sz="2000"/>
              <a:t>Now that we have our experimental setup, let’s move on to how we collected data.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lvl="0"/>
          </a:p>
        </p:txBody>
      </p:sp>
      <p:sp>
        <p:nvSpPr>
          <p:cNvPr id="283" name="Shape 283"/>
          <p:cNvSpPr/>
          <p:nvPr>
            <p:ph type="body" sz="quarter" idx="1"/>
          </p:nvPr>
        </p:nvSpPr>
        <p:spPr>
          <a:prstGeom prst="rect">
            <a:avLst/>
          </a:prstGeom>
        </p:spPr>
        <p:txBody>
          <a:bodyPr/>
          <a:lstStyle/>
          <a:p>
            <a:pPr lvl="0">
              <a:defRPr sz="1800"/>
            </a:pPr>
            <a:r>
              <a:rPr sz="2000"/>
              <a:t>Recall, that our goal was to both measure to what extent personalization happens in real life and to find the causes of it. For the first one we can use real people. since they gathered history with the sites over time so this will give us an idea how much personalization is triggered in real life. We unfortunately can’t use them to measure the effect of features separately, because whatever personalization we see will be the effect of a combination of variables. To measure features separately, we come up with the idea of running a bunch of very carefully controlled queries and make sure they only differ in one feature, the one we’re trying to measure. </a:t>
            </a:r>
            <a:endParaRPr sz="2000"/>
          </a:p>
          <a:p>
            <a:pPr lvl="0">
              <a:defRPr sz="1800"/>
            </a:pPr>
            <a:endParaRPr sz="2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lvl="0"/>
          </a:p>
        </p:txBody>
      </p:sp>
      <p:sp>
        <p:nvSpPr>
          <p:cNvPr id="304" name="Shape 304"/>
          <p:cNvSpPr/>
          <p:nvPr>
            <p:ph type="body" sz="quarter" idx="1"/>
          </p:nvPr>
        </p:nvSpPr>
        <p:spPr>
          <a:prstGeom prst="rect">
            <a:avLst/>
          </a:prstGeom>
        </p:spPr>
        <p:txBody>
          <a:bodyPr/>
          <a:lstStyle/>
          <a:p>
            <a:pPr lvl="0">
              <a:defRPr sz="1800"/>
            </a:pPr>
            <a:r>
              <a:rPr sz="2000"/>
              <a:t>So first about our real user experiment. How do we get a bunch of real users to run searches on the purchasing sites we want to measure? We post a task on AMT and recruit 300 people. We’re measuring e-commerce, hotel and rental cars, so we have 100 users for each. </a:t>
            </a:r>
            <a:endParaRPr sz="2000"/>
          </a:p>
          <a:p>
            <a:pPr lvl="0">
              <a:defRPr sz="1800"/>
            </a:pPr>
            <a:r>
              <a:rPr sz="2000"/>
              <a:t>We designed the experiment so that searches are automatically run in the users’ browsers. All of these searches go though our proxy, so that we can capture what products and prices are returned to them. The proxy serves another important role, it fires off two control searches in the background for each search that comes in. These searches are run from two fresh browsers so comparing this pair will give the baseline noise and comparing the original query to the control will show the personalization.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lvl="0"/>
          </a:p>
        </p:txBody>
      </p:sp>
      <p:sp>
        <p:nvSpPr>
          <p:cNvPr id="320" name="Shape 320"/>
          <p:cNvSpPr/>
          <p:nvPr>
            <p:ph type="body" sz="quarter" idx="1"/>
          </p:nvPr>
        </p:nvSpPr>
        <p:spPr>
          <a:prstGeom prst="rect">
            <a:avLst/>
          </a:prstGeom>
        </p:spPr>
        <p:txBody>
          <a:bodyPr/>
          <a:lstStyle/>
          <a:p>
            <a:pPr lvl="0">
              <a:defRPr sz="1800"/>
            </a:pPr>
            <a:r>
              <a:rPr sz="2000"/>
              <a:t>First look at price steering results. The question that we want to answer is whether products are shown to different users in different order? </a:t>
            </a:r>
            <a:endParaRPr sz="2000"/>
          </a:p>
          <a:p>
            <a:pPr lvl="0">
              <a:defRPr sz="1800"/>
            </a:pPr>
            <a:r>
              <a:rPr sz="2000"/>
              <a:t>The metric we chose is Kendall Tau correlation, which compares 2 ordered lists and returns 1 if they are in exactly the same order . This is y axis, x axis stores. </a:t>
            </a:r>
            <a:endParaRPr sz="2000"/>
          </a:p>
          <a:p>
            <a:pPr lvl="0">
              <a:defRPr sz="1800"/>
            </a:pPr>
            <a:endParaRPr sz="2000"/>
          </a:p>
          <a:p>
            <a:pPr lvl="0">
              <a:defRPr sz="1800"/>
            </a:pPr>
            <a:r>
              <a:rPr sz="2000"/>
              <a:t>First let’s look at the blue bars, which compares the two controls. Since they are identical accounts, we expect them to see the identical searches but you can immediately see that that’s not what’s happening. </a:t>
            </a:r>
            <a:endParaRPr sz="2000"/>
          </a:p>
          <a:p>
            <a:pPr lvl="0">
              <a:defRPr sz="1800"/>
            </a:pPr>
            <a:r>
              <a:rPr sz="2000"/>
              <a:t>In some cases, like E and H half of the products are reordered on the page. </a:t>
            </a:r>
            <a:endParaRPr sz="2000"/>
          </a:p>
          <a:p>
            <a:pPr lvl="0">
              <a:defRPr sz="1800"/>
            </a:pPr>
            <a:r>
              <a:rPr sz="2000"/>
              <a:t>So let’s focus on the red bars, these are the difference between the user and the control. In some cases, they are the same heights as the blue, this is noise but </a:t>
            </a:r>
            <a:endParaRPr sz="2000"/>
          </a:p>
          <a:p>
            <a:pPr lvl="0">
              <a:defRPr sz="1800"/>
            </a:pPr>
            <a:r>
              <a:rPr sz="2000"/>
              <a:t>sometimes the amount of difference shown to the user is much higher than the controls, so that personalization.</a:t>
            </a:r>
            <a:endParaRPr sz="2000"/>
          </a:p>
          <a:p>
            <a:pPr lvl="0">
              <a:defRPr sz="1800"/>
            </a:pPr>
            <a:endParaRPr sz="2000"/>
          </a:p>
          <a:p>
            <a:pPr lvl="0">
              <a:defRPr sz="1800"/>
            </a:pPr>
            <a:r>
              <a:rPr sz="2000"/>
              <a:t>There’s 4 sites all together that show price steering. </a:t>
            </a:r>
            <a:endParaRPr sz="2000"/>
          </a:p>
          <a:p>
            <a:pPr lvl="0">
              <a:defRPr sz="1800"/>
            </a:pPr>
            <a:endParaRPr sz="2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lvl="0"/>
          </a:p>
        </p:txBody>
      </p:sp>
      <p:sp>
        <p:nvSpPr>
          <p:cNvPr id="330" name="Shape 330"/>
          <p:cNvSpPr/>
          <p:nvPr>
            <p:ph type="body" sz="quarter" idx="1"/>
          </p:nvPr>
        </p:nvSpPr>
        <p:spPr>
          <a:prstGeom prst="rect">
            <a:avLst/>
          </a:prstGeom>
        </p:spPr>
        <p:txBody>
          <a:bodyPr/>
          <a:lstStyle/>
          <a:p>
            <a:pPr lvl="0">
              <a:defRPr sz="1800"/>
            </a:pPr>
            <a:r>
              <a:rPr sz="2000"/>
              <a:t>When we look at price disc we plot the percentage of products that have inconsistent pricing, this is what we show on the y axis.</a:t>
            </a:r>
            <a:endParaRPr sz="2000"/>
          </a:p>
          <a:p>
            <a:pPr lvl="0">
              <a:defRPr sz="1800"/>
            </a:pPr>
            <a:r>
              <a:rPr sz="2000"/>
              <a:t>The first thing you’ll notice is that the values are low, in some cases it looks like office depot, it doesn’t happen at all, but even the worst case is under 4%. </a:t>
            </a:r>
            <a:endParaRPr sz="2000"/>
          </a:p>
          <a:p>
            <a:pPr lvl="0">
              <a:defRPr sz="1800"/>
            </a:pPr>
            <a:r>
              <a:rPr sz="2000"/>
              <a:t>However comparing the red and the blue bars, it’s still clearly a consistent modification of prices that only happens for real users. </a:t>
            </a:r>
            <a:endParaRPr sz="2000"/>
          </a:p>
          <a:p>
            <a:pPr lvl="0">
              <a:defRPr sz="1800"/>
            </a:pPr>
            <a:endParaRPr sz="2000"/>
          </a:p>
          <a:p>
            <a:pPr lvl="0">
              <a:defRPr sz="1800"/>
            </a:pPr>
            <a:r>
              <a:rPr sz="2000"/>
              <a:t>Plus it also matters how high these inconsistencies are! </a:t>
            </a:r>
            <a:endParaRPr sz="2000"/>
          </a:p>
          <a:p>
            <a:pPr lvl="0">
              <a:defRPr sz="1800"/>
            </a:pPr>
            <a:endParaRPr sz="2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a:pPr lvl="0"/>
          </a:p>
        </p:txBody>
      </p:sp>
      <p:sp>
        <p:nvSpPr>
          <p:cNvPr id="339" name="Shape 339"/>
          <p:cNvSpPr/>
          <p:nvPr>
            <p:ph type="body" sz="quarter" idx="1"/>
          </p:nvPr>
        </p:nvSpPr>
        <p:spPr>
          <a:prstGeom prst="rect">
            <a:avLst/>
          </a:prstGeom>
        </p:spPr>
        <p:txBody>
          <a:bodyPr/>
          <a:lstStyle/>
          <a:p>
            <a:pPr lvl="0">
              <a:defRPr sz="1800"/>
            </a:pPr>
            <a:r>
              <a:rPr sz="2000"/>
              <a:t>And to see how big these differences are, we plotted the distribution of inconsistencies. The y axis shows these differences in dollars, </a:t>
            </a:r>
            <a:endParaRPr sz="2000"/>
          </a:p>
          <a:p>
            <a:pPr lvl="0">
              <a:defRPr sz="1800"/>
            </a:pPr>
            <a:r>
              <a:rPr sz="2000"/>
              <a:t>and as you can see the values are quite high! It can be up to hundreds of dollars. In the case of hotels or cars this is price per night.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lvl="0"/>
          </a:p>
        </p:txBody>
      </p:sp>
      <p:sp>
        <p:nvSpPr>
          <p:cNvPr id="345" name="Shape 345"/>
          <p:cNvSpPr/>
          <p:nvPr>
            <p:ph type="body" sz="quarter" idx="1"/>
          </p:nvPr>
        </p:nvSpPr>
        <p:spPr>
          <a:prstGeom prst="rect">
            <a:avLst/>
          </a:prstGeom>
        </p:spPr>
        <p:txBody>
          <a:bodyPr/>
          <a:lstStyle/>
          <a:p>
            <a:pPr lvl="0">
              <a:defRPr sz="1800"/>
            </a:pPr>
            <a:r>
              <a:rPr sz="2000"/>
              <a:t>To summarize our real life data collection:</a:t>
            </a:r>
            <a:endParaRPr sz="2000"/>
          </a:p>
          <a:p>
            <a:pPr lvl="0" marL="120315" indent="-120315">
              <a:buSzPct val="100000"/>
              <a:buChar char="-"/>
              <a:defRPr sz="1800"/>
            </a:pPr>
            <a:r>
              <a:rPr sz="2000"/>
              <a:t>we were able to identify price disc and steering, we also manually verified the craziest examples it’s personalization.  </a:t>
            </a:r>
            <a:endParaRPr sz="2000"/>
          </a:p>
          <a:p>
            <a:pPr lvl="0" marL="120315" indent="-120315">
              <a:buSzPct val="100000"/>
              <a:buChar char="-"/>
              <a:defRPr sz="1800"/>
            </a:pPr>
            <a:r>
              <a:rPr sz="2000"/>
              <a:t>We also looked at users separately and we could tell that these instances of personalization are not random, often the same users seem to be targeted across multiple sites. </a:t>
            </a:r>
            <a:endParaRPr sz="2000"/>
          </a:p>
          <a:p>
            <a:pPr lvl="0" marL="120315" indent="-120315">
              <a:buSzPct val="100000"/>
              <a:buChar char="-"/>
              <a:defRPr sz="1800"/>
            </a:pPr>
            <a:r>
              <a:rPr sz="2000"/>
              <a:t>But with this experiment we still can’t say anything about the reasons these users experience pers. Is it their history of purchases, the browser they use, etc?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lvl="0"/>
          </a:p>
        </p:txBody>
      </p:sp>
      <p:sp>
        <p:nvSpPr>
          <p:cNvPr id="356" name="Shape 356"/>
          <p:cNvSpPr/>
          <p:nvPr>
            <p:ph type="body" sz="quarter" idx="1"/>
          </p:nvPr>
        </p:nvSpPr>
        <p:spPr>
          <a:prstGeom prst="rect">
            <a:avLst/>
          </a:prstGeom>
        </p:spPr>
        <p:txBody>
          <a:bodyPr/>
          <a:lstStyle/>
          <a:p>
            <a:pPr lvl="0">
              <a:defRPr sz="1800"/>
            </a:pPr>
            <a:r>
              <a:rPr sz="1700"/>
              <a:t>Which takes us to our controlled experiments, let’s try to figure out what user features drive personalization. </a:t>
            </a:r>
            <a:endParaRPr sz="1700"/>
          </a:p>
          <a:p>
            <a:pPr lvl="0">
              <a:defRPr sz="1800"/>
            </a:pPr>
            <a:r>
              <a:rPr sz="1700"/>
              <a:t>All of our experiments follow the same methodology. Let’s say we want to measure the effect of browser on the search results. We run a bunch of identical searches except that they are run from different browsers. </a:t>
            </a:r>
            <a:endParaRPr sz="1700"/>
          </a:p>
          <a:p>
            <a:pPr lvl="0">
              <a:defRPr sz="1800"/>
            </a:pPr>
            <a:r>
              <a:rPr sz="1700"/>
              <a:t>We again include a control to measure the underlying noise, this will be running identical searches to one of the treatments. </a:t>
            </a:r>
            <a:endParaRPr sz="1700"/>
          </a:p>
          <a:p>
            <a:pPr lvl="0">
              <a:defRPr sz="1800"/>
            </a:pPr>
            <a:r>
              <a:rPr sz="1700"/>
              <a:t>The table shows the features we measured. We tested for the effect of OS, Browser and the user being logged in or logged out or deleting cookies between searches. </a:t>
            </a:r>
            <a:endParaRPr sz="1700"/>
          </a:p>
          <a:p>
            <a:pPr lvl="0">
              <a:defRPr sz="1800"/>
            </a:pPr>
            <a:r>
              <a:rPr sz="1700"/>
              <a:t>All experiments for a month.</a:t>
            </a:r>
            <a:endParaRPr sz="1700"/>
          </a:p>
          <a:p>
            <a:pPr lvl="0">
              <a:defRPr sz="1800"/>
            </a:pPr>
            <a:endParaRPr sz="1200"/>
          </a:p>
          <a:p>
            <a:pPr lvl="0">
              <a:defRPr sz="1800"/>
            </a:pPr>
            <a:r>
              <a:rPr sz="1700"/>
              <a:t>Finally assuming that activity on the websites has a huge effect on what we see, we wanted to create  purchasing histories on the websites. Now this is really hard, in the case of general retailers it would entail actually buying products and then returning them, which is not just annoying but not okay from grant money. </a:t>
            </a:r>
            <a:endParaRPr sz="1700"/>
          </a:p>
          <a:p>
            <a:pPr lvl="0">
              <a:defRPr sz="1800"/>
            </a:pPr>
            <a:r>
              <a:rPr sz="1700"/>
              <a:t>Luckily at least the travel sites allow reserving hotels and cars and then returning them after the experiment. So basically what we did, we set down everyday with my colleges and made hotel and car reservations on each site. One of us pretended to be rich, he clicked on the most expensive product for each search and bought it, the other one always picked the cheapest and finally two accounts would click on the same products but just view them and not reserve them.</a:t>
            </a:r>
            <a:endParaRPr sz="17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sldImg"/>
          </p:nvPr>
        </p:nvSpPr>
        <p:spPr>
          <a:prstGeom prst="rect">
            <a:avLst/>
          </a:prstGeom>
        </p:spPr>
        <p:txBody>
          <a:bodyPr/>
          <a:lstStyle/>
          <a:p>
            <a:pPr lvl="0"/>
          </a:p>
        </p:txBody>
      </p:sp>
      <p:sp>
        <p:nvSpPr>
          <p:cNvPr id="373" name="Shape 373"/>
          <p:cNvSpPr/>
          <p:nvPr>
            <p:ph type="body" sz="quarter" idx="1"/>
          </p:nvPr>
        </p:nvSpPr>
        <p:spPr>
          <a:prstGeom prst="rect">
            <a:avLst/>
          </a:prstGeom>
        </p:spPr>
        <p:txBody>
          <a:bodyPr/>
          <a:lstStyle/>
          <a:p>
            <a:pPr lvl="0">
              <a:defRPr sz="1800"/>
            </a:pPr>
            <a:r>
              <a:rPr sz="2000"/>
              <a:t>One example of an interesting result we saw was in the case of HomeDepot. Here you can see the effect of users searching from different browsers. </a:t>
            </a:r>
            <a:endParaRPr sz="2000"/>
          </a:p>
          <a:p>
            <a:pPr lvl="0">
              <a:defRPr sz="1800"/>
            </a:pPr>
            <a:r>
              <a:rPr sz="2000"/>
              <a:t>The x axis is always the span of the month when the experiments were run. </a:t>
            </a:r>
            <a:endParaRPr sz="2000"/>
          </a:p>
          <a:p>
            <a:pPr lvl="0">
              <a:defRPr sz="1800"/>
            </a:pPr>
            <a:r>
              <a:rPr sz="2000"/>
              <a:t>Jaccard index shows the overlap between the results, and Kendall Tau the ordering. So when looking at steering we can see that mobile users get completely different results erred to them.  </a:t>
            </a:r>
            <a:endParaRPr sz="2000"/>
          </a:p>
          <a:p>
            <a:pPr lvl="0">
              <a:defRPr sz="1800"/>
            </a:pPr>
            <a:r>
              <a:rPr sz="2000"/>
              <a:t>And also presented in a different order. </a:t>
            </a:r>
            <a:endParaRPr sz="2000"/>
          </a:p>
          <a:p>
            <a:pPr lvl="0">
              <a:defRPr sz="1800"/>
            </a:pPr>
            <a:endParaRPr sz="2000"/>
          </a:p>
          <a:p>
            <a:pPr lvl="0">
              <a:defRPr sz="1800"/>
            </a:pPr>
            <a:r>
              <a:rPr sz="2000"/>
              <a:t>When looking at price discrimination it’s even more strange, first of all we can see that android users get different prices in about 6% of the time, which is pretty significant, however when we look at the extent of this difference, it turns out it’s only 40 cents on average. </a:t>
            </a:r>
            <a:endParaRPr sz="2000"/>
          </a:p>
          <a:p>
            <a:pPr lvl="0">
              <a:defRPr sz="1800"/>
            </a:pPr>
            <a:endParaRPr sz="2000"/>
          </a:p>
          <a:p>
            <a:pPr lvl="0">
              <a:defRPr sz="1800"/>
            </a:pPr>
            <a:endParaRPr sz="2000"/>
          </a:p>
          <a:p>
            <a:pPr lvl="0">
              <a:defRPr sz="1800"/>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lvl="0"/>
          </a:p>
        </p:txBody>
      </p:sp>
      <p:sp>
        <p:nvSpPr>
          <p:cNvPr id="379" name="Shape 379"/>
          <p:cNvSpPr/>
          <p:nvPr>
            <p:ph type="body" sz="quarter" idx="1"/>
          </p:nvPr>
        </p:nvSpPr>
        <p:spPr>
          <a:prstGeom prst="rect">
            <a:avLst/>
          </a:prstGeom>
        </p:spPr>
        <p:txBody>
          <a:bodyPr/>
          <a:lstStyle/>
          <a:p>
            <a:pPr lvl="0">
              <a:defRPr sz="1800"/>
            </a:pPr>
            <a:r>
              <a:rPr sz="2000"/>
              <a:t>To sum up our most interesting findings on other sites, </a:t>
            </a:r>
            <a:endParaRPr sz="2000"/>
          </a:p>
          <a:p>
            <a:pPr lvl="0" marL="120315" indent="-120315">
              <a:buSzPct val="100000"/>
              <a:buChar char="-"/>
              <a:defRPr sz="1800"/>
            </a:pPr>
            <a:r>
              <a:rPr sz="2000"/>
              <a:t>Orbitz and Cheaptickets we found they give discounts to users who are logged in. These users get about 12 dollars off on average. </a:t>
            </a:r>
            <a:endParaRPr sz="2000"/>
          </a:p>
          <a:p>
            <a:pPr lvl="0">
              <a:defRPr sz="1800"/>
            </a:pPr>
            <a:r>
              <a:rPr sz="2000"/>
              <a:t>- Expedia and Hotels does random A/B testing. At first arrival cookie and give prices based on that from then on. Some buckets are steered to wards higher prices. </a:t>
            </a:r>
            <a:endParaRPr sz="2000"/>
          </a:p>
          <a:p>
            <a:pPr lvl="0" marL="120315" indent="-120315">
              <a:buSzPct val="100000"/>
              <a:buChar char="-"/>
              <a:defRPr sz="1800"/>
            </a:pPr>
            <a:r>
              <a:rPr sz="2000"/>
              <a:t>Travelocity for mobile</a:t>
            </a:r>
            <a:endParaRPr sz="2000"/>
          </a:p>
          <a:p>
            <a:pPr lvl="0">
              <a:defRPr sz="1800"/>
            </a:pPr>
            <a:r>
              <a:rPr sz="2000"/>
              <a:t>- Priceline showed interesting results in our purchasing history experiments, they served different products in a different order to users who clicked or reserved cheaper products. </a:t>
            </a:r>
            <a:endParaRPr sz="2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lvl="0"/>
          </a:p>
        </p:txBody>
      </p:sp>
      <p:sp>
        <p:nvSpPr>
          <p:cNvPr id="105" name="Shape 105"/>
          <p:cNvSpPr/>
          <p:nvPr>
            <p:ph type="body" sz="quarter" idx="1"/>
          </p:nvPr>
        </p:nvSpPr>
        <p:spPr>
          <a:prstGeom prst="rect">
            <a:avLst/>
          </a:prstGeom>
        </p:spPr>
        <p:txBody>
          <a:bodyPr/>
          <a:lstStyle/>
          <a:p>
            <a:pPr lvl="0">
              <a:defRPr sz="1800"/>
            </a:pPr>
            <a:r>
              <a:rPr sz="2000"/>
              <a:t>Online purchase has become more and more common over the past years. </a:t>
            </a:r>
            <a:endParaRPr sz="2000"/>
          </a:p>
          <a:p>
            <a:pPr lvl="0">
              <a:defRPr sz="1800"/>
            </a:pPr>
            <a:r>
              <a:rPr sz="2000"/>
              <a:t>Given how easy it is to collect data about customers online and that stores have a clear economic incentive </a:t>
            </a:r>
            <a:endParaRPr sz="2000"/>
          </a:p>
          <a:p>
            <a:pPr lvl="0">
              <a:defRPr sz="1800"/>
            </a:pPr>
            <a:r>
              <a:rPr sz="2000"/>
              <a:t>to try to show products to customers that they are more likely to buy, or to perform price discrimination, it is less surprising that they personalize content. </a:t>
            </a:r>
            <a:endParaRPr sz="2000"/>
          </a:p>
          <a:p>
            <a:pPr lvl="0">
              <a:defRPr sz="1800"/>
            </a:pPr>
            <a:r>
              <a:rPr sz="2000"/>
              <a:t>There’s comprehensive user tracking on most of these sites and the problem is, we know very little about what personal data they collect, how it is used, possibly to users’ disadvantage.</a:t>
            </a:r>
            <a:endParaRPr sz="2000"/>
          </a:p>
          <a:p>
            <a:pPr lvl="0">
              <a:defRPr sz="1800"/>
            </a:pPr>
            <a:r>
              <a:rPr sz="2000"/>
              <a:t>Personalization on online purchasing sites comes in many forms, but the two main trends we identified throughout this research are Price Steering and Price Discrimination.</a:t>
            </a:r>
            <a:endParaRPr sz="2000"/>
          </a:p>
          <a:p>
            <a:pPr lvl="0">
              <a:defRPr sz="1800"/>
            </a:pPr>
            <a:endParaRPr sz="2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sldImg"/>
          </p:nvPr>
        </p:nvSpPr>
        <p:spPr>
          <a:prstGeom prst="rect">
            <a:avLst/>
          </a:prstGeom>
        </p:spPr>
        <p:txBody>
          <a:bodyPr/>
          <a:lstStyle/>
          <a:p>
            <a:pPr lvl="0"/>
          </a:p>
        </p:txBody>
      </p:sp>
      <p:sp>
        <p:nvSpPr>
          <p:cNvPr id="393" name="Shape 393"/>
          <p:cNvSpPr/>
          <p:nvPr>
            <p:ph type="body" sz="quarter" idx="1"/>
          </p:nvPr>
        </p:nvSpPr>
        <p:spPr>
          <a:prstGeom prst="rect">
            <a:avLst/>
          </a:prstGeom>
        </p:spPr>
        <p:txBody>
          <a:bodyPr/>
          <a:lstStyle/>
          <a:p>
            <a:pPr lvl="0">
              <a:lnSpc>
                <a:spcPct val="100000"/>
              </a:lnSpc>
              <a:defRPr sz="1800"/>
            </a:pPr>
            <a:r>
              <a:rPr sz="2200">
                <a:latin typeface="Lucida Grande"/>
                <a:ea typeface="Lucida Grande"/>
                <a:cs typeface="Lucida Grande"/>
                <a:sym typeface="Lucida Grande"/>
              </a:rPr>
              <a:t>In fact this work is part of a larger project. </a:t>
            </a:r>
            <a:endParaRPr sz="2200">
              <a:latin typeface="Lucida Grande"/>
              <a:ea typeface="Lucida Grande"/>
              <a:cs typeface="Lucida Grande"/>
              <a:sym typeface="Lucida Grande"/>
            </a:endParaRPr>
          </a:p>
          <a:p>
            <a:pPr lvl="0">
              <a:lnSpc>
                <a:spcPct val="100000"/>
              </a:lnSpc>
              <a:defRPr sz="1800"/>
            </a:pPr>
            <a:r>
              <a:rPr sz="2200">
                <a:latin typeface="Lucida Grande"/>
                <a:ea typeface="Lucida Grande"/>
                <a:cs typeface="Lucida Grande"/>
                <a:sym typeface="Lucida Grande"/>
              </a:rPr>
              <a:t>We want to understand how companies are collecting data and how they use it to personalize content. </a:t>
            </a:r>
            <a:endParaRPr sz="2200">
              <a:latin typeface="Lucida Grande"/>
              <a:ea typeface="Lucida Grande"/>
              <a:cs typeface="Lucida Grande"/>
              <a:sym typeface="Lucida Grande"/>
            </a:endParaRPr>
          </a:p>
          <a:p>
            <a:pPr lvl="0">
              <a:lnSpc>
                <a:spcPct val="100000"/>
              </a:lnSpc>
              <a:defRPr sz="1800"/>
            </a:pPr>
            <a:r>
              <a:rPr sz="2200">
                <a:latin typeface="Lucida Grande"/>
                <a:ea typeface="Lucida Grande"/>
                <a:cs typeface="Lucida Grande"/>
                <a:sym typeface="Lucida Grande"/>
              </a:rPr>
              <a:t>We feel that web services should be transparent about these practices and consumers should know how content is modified. </a:t>
            </a:r>
            <a:endParaRPr sz="2200">
              <a:latin typeface="Lucida Grande"/>
              <a:ea typeface="Lucida Grande"/>
              <a:cs typeface="Lucida Grande"/>
              <a:sym typeface="Lucida Grande"/>
            </a:endParaRPr>
          </a:p>
          <a:p>
            <a:pPr lvl="0">
              <a:lnSpc>
                <a:spcPct val="100000"/>
              </a:lnSpc>
              <a:defRPr sz="1800"/>
            </a:pPr>
            <a:r>
              <a:rPr sz="2200">
                <a:latin typeface="Lucida Grande"/>
                <a:ea typeface="Lucida Grande"/>
                <a:cs typeface="Lucida Grande"/>
                <a:sym typeface="Lucida Grande"/>
              </a:rPr>
              <a:t>Especially so in the case of e-commerce since it effects what we buy. </a:t>
            </a:r>
            <a:endParaRPr sz="2200">
              <a:latin typeface="Lucida Grande"/>
              <a:ea typeface="Lucida Grande"/>
              <a:cs typeface="Lucida Grande"/>
              <a:sym typeface="Lucida Grande"/>
            </a:endParaRPr>
          </a:p>
          <a:p>
            <a:pPr lvl="0">
              <a:lnSpc>
                <a:spcPct val="100000"/>
              </a:lnSpc>
              <a:defRPr sz="1800"/>
            </a:pPr>
            <a:endParaRPr sz="2200">
              <a:latin typeface="Lucida Grande"/>
              <a:ea typeface="Lucida Grande"/>
              <a:cs typeface="Lucida Grande"/>
              <a:sym typeface="Lucida Grande"/>
            </a:endParaRPr>
          </a:p>
          <a:p>
            <a:pPr lvl="0">
              <a:lnSpc>
                <a:spcPct val="100000"/>
              </a:lnSpc>
              <a:defRPr sz="1800"/>
            </a:pPr>
            <a:r>
              <a:rPr sz="2200">
                <a:latin typeface="Lucida Grande"/>
                <a:ea typeface="Lucida Grande"/>
                <a:cs typeface="Lucida Grande"/>
                <a:sym typeface="Lucida Grande"/>
              </a:rPr>
              <a:t>Now that we have this methodology, we can continuously monitor how the algorithms on these sites evolve and eventually we can develop active defense mechanisms (to help people get lower prices.)</a:t>
            </a:r>
            <a:endParaRPr sz="2200">
              <a:latin typeface="Lucida Grande"/>
              <a:ea typeface="Lucida Grande"/>
              <a:cs typeface="Lucida Grande"/>
              <a:sym typeface="Lucida Grande"/>
            </a:endParaRPr>
          </a:p>
          <a:p>
            <a:pPr lvl="0">
              <a:lnSpc>
                <a:spcPct val="100000"/>
              </a:lnSpc>
              <a:defRPr sz="1800"/>
            </a:pPr>
            <a:endParaRPr sz="2200">
              <a:latin typeface="Lucida Grande"/>
              <a:ea typeface="Lucida Grande"/>
              <a:cs typeface="Lucida Grande"/>
              <a:sym typeface="Lucida Grande"/>
            </a:endParaRPr>
          </a:p>
          <a:p>
            <a:pPr lvl="0">
              <a:lnSpc>
                <a:spcPct val="100000"/>
              </a:lnSpc>
              <a:defRPr sz="1800"/>
            </a:pPr>
            <a:endParaRPr sz="2200">
              <a:latin typeface="Lucida Grande"/>
              <a:ea typeface="Lucida Grande"/>
              <a:cs typeface="Lucida Grande"/>
              <a:sym typeface="Lucida Grand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lvl="0"/>
          </a:p>
        </p:txBody>
      </p:sp>
      <p:sp>
        <p:nvSpPr>
          <p:cNvPr id="399" name="Shape 399"/>
          <p:cNvSpPr/>
          <p:nvPr>
            <p:ph type="body" sz="quarter" idx="1"/>
          </p:nvPr>
        </p:nvSpPr>
        <p:spPr>
          <a:prstGeom prst="rect">
            <a:avLst/>
          </a:prstGeom>
        </p:spPr>
        <p:txBody>
          <a:bodyPr/>
          <a:lstStyle>
            <a:lvl1pPr>
              <a:defRPr sz="2100"/>
            </a:lvl1pPr>
          </a:lstStyle>
          <a:p>
            <a:pPr lvl="0">
              <a:defRPr sz="1800"/>
            </a:pPr>
            <a:r>
              <a:rPr sz="2100"/>
              <a:t>say link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lvl="0"/>
          </a:p>
        </p:txBody>
      </p:sp>
      <p:sp>
        <p:nvSpPr>
          <p:cNvPr id="115" name="Shape 115"/>
          <p:cNvSpPr/>
          <p:nvPr>
            <p:ph type="body" sz="quarter" idx="1"/>
          </p:nvPr>
        </p:nvSpPr>
        <p:spPr>
          <a:prstGeom prst="rect">
            <a:avLst/>
          </a:prstGeom>
        </p:spPr>
        <p:txBody>
          <a:bodyPr/>
          <a:lstStyle/>
          <a:p>
            <a:pPr lvl="0">
              <a:defRPr sz="1800"/>
            </a:pPr>
            <a:r>
              <a:rPr sz="2100"/>
              <a:t>Price Discrimination is when users get different prices for the same product, </a:t>
            </a:r>
            <a:endParaRPr sz="2100"/>
          </a:p>
          <a:p>
            <a:pPr lvl="0">
              <a:defRPr sz="1800"/>
            </a:pPr>
            <a:r>
              <a:rPr sz="2100"/>
              <a:t>shockingly this is not illegal. </a:t>
            </a:r>
            <a:endParaRPr sz="2100"/>
          </a:p>
          <a:p>
            <a:pPr lvl="0">
              <a:defRPr sz="1800"/>
            </a:pPr>
            <a:r>
              <a:rPr sz="2100"/>
              <a:t>For example amazon was caught doing this, the users noticed that they saw different prices for the same dvd-s. Of course they got pretty angry and amazon had to promise not to do it again but who knows?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lvl="0"/>
          </a:p>
        </p:txBody>
      </p:sp>
      <p:sp>
        <p:nvSpPr>
          <p:cNvPr id="125" name="Shape 125"/>
          <p:cNvSpPr/>
          <p:nvPr>
            <p:ph type="body" sz="quarter" idx="1"/>
          </p:nvPr>
        </p:nvSpPr>
        <p:spPr>
          <a:prstGeom prst="rect">
            <a:avLst/>
          </a:prstGeom>
        </p:spPr>
        <p:txBody>
          <a:bodyPr/>
          <a:lstStyle/>
          <a:p>
            <a:pPr lvl="0">
              <a:defRPr sz="1800"/>
            </a:pPr>
            <a:r>
              <a:rPr sz="2200"/>
              <a:t>Another common way of influencing what users buy is what we call price steering. This is when people see a different pool of products or even if the set is the same they are ranked in a different orders. </a:t>
            </a:r>
            <a:endParaRPr sz="2200"/>
          </a:p>
          <a:p>
            <a:pPr lvl="0">
              <a:defRPr sz="1800"/>
            </a:pPr>
            <a:r>
              <a:rPr sz="2200"/>
              <a:t>A real life example for this is what Orbitz (an online travel site) was doing. </a:t>
            </a:r>
            <a:endParaRPr sz="2200"/>
          </a:p>
          <a:p>
            <a:pPr lvl="0">
              <a:defRPr sz="1800"/>
            </a:pPr>
            <a:r>
              <a:rPr sz="2200"/>
              <a:t>They showed pricier hotels towards the top of the page for Mac Users because they assumed that Mac users are wealthier and thus steered them towards reserving more expensive hotels.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lvl="0"/>
          </a:p>
        </p:txBody>
      </p:sp>
      <p:sp>
        <p:nvSpPr>
          <p:cNvPr id="131" name="Shape 131"/>
          <p:cNvSpPr/>
          <p:nvPr>
            <p:ph type="body" sz="quarter" idx="1"/>
          </p:nvPr>
        </p:nvSpPr>
        <p:spPr>
          <a:prstGeom prst="rect">
            <a:avLst/>
          </a:prstGeom>
        </p:spPr>
        <p:txBody>
          <a:bodyPr/>
          <a:lstStyle/>
          <a:p>
            <a:pPr lvl="0">
              <a:defRPr sz="1800"/>
            </a:pPr>
            <a:r>
              <a:rPr sz="2000"/>
              <a:t>So in this work our goal is to first, develop the methodology that allows us to measure personalization. </a:t>
            </a:r>
            <a:endParaRPr sz="2000"/>
          </a:p>
          <a:p>
            <a:pPr lvl="0">
              <a:defRPr sz="1800"/>
            </a:pPr>
            <a:r>
              <a:rPr sz="2000"/>
              <a:t>We measure some of the top online purchasing sites to identify pd: Are products offered  at different prices to different users? And to identify price st, are the products represented in different orders? The some people see more expensive products?</a:t>
            </a:r>
            <a:endParaRPr sz="2000"/>
          </a:p>
          <a:p>
            <a:pPr lvl="0">
              <a:defRPr sz="1800"/>
            </a:pPr>
            <a:r>
              <a:rPr sz="2000"/>
              <a:t>And finally we investigate how these online retailers personalize content, what are the user features that drive personalization.</a:t>
            </a:r>
            <a:endParaRPr sz="2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lvl="0"/>
          </a:p>
        </p:txBody>
      </p:sp>
      <p:sp>
        <p:nvSpPr>
          <p:cNvPr id="137" name="Shape 137"/>
          <p:cNvSpPr/>
          <p:nvPr>
            <p:ph type="body" sz="quarter" idx="1"/>
          </p:nvPr>
        </p:nvSpPr>
        <p:spPr>
          <a:prstGeom prst="rect">
            <a:avLst/>
          </a:prstGeom>
        </p:spPr>
        <p:txBody>
          <a:bodyPr/>
          <a:lstStyle>
            <a:lvl1pPr>
              <a:defRPr sz="2000"/>
            </a:lvl1pPr>
          </a:lstStyle>
          <a:p>
            <a:pPr lvl="0">
              <a:defRPr sz="1800"/>
            </a:pPr>
            <a:r>
              <a:rPr sz="2000"/>
              <a:t>In this talk I’m first going to introduce our measurement methodology, then show how we collected data for our measurements and finally i will conclude.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lvl="0"/>
          </a:p>
        </p:txBody>
      </p:sp>
      <p:sp>
        <p:nvSpPr>
          <p:cNvPr id="150" name="Shape 150"/>
          <p:cNvSpPr/>
          <p:nvPr>
            <p:ph type="body" sz="quarter" idx="1"/>
          </p:nvPr>
        </p:nvSpPr>
        <p:spPr>
          <a:prstGeom prst="rect">
            <a:avLst/>
          </a:prstGeom>
        </p:spPr>
        <p:txBody>
          <a:bodyPr/>
          <a:lstStyle/>
          <a:p>
            <a:pPr lvl="0">
              <a:defRPr sz="1800"/>
            </a:pPr>
            <a:r>
              <a:rPr sz="2000"/>
              <a:t>For our measurements we picked 10 of the biggest general retailers, like … . And we’re also gonna look at 6 big travel sites, like  … and more specifically we look at personalization in hotels and rental car options. We are examining the products that are returned by searches. On all of these sites there’s a search box, you can type in something and then you get a list of products, hotels, cars returned. </a:t>
            </a:r>
            <a:endParaRPr sz="2000"/>
          </a:p>
          <a:p>
            <a:pPr lvl="0">
              <a:defRPr sz="1800"/>
            </a:pPr>
            <a:r>
              <a:rPr sz="2000"/>
              <a:t>We pick 20 products for each site and analyze the search results that we get back when we search for them. in case of travel site this is 20 different destinations and dates all over the world. </a:t>
            </a:r>
            <a:endParaRPr sz="2000"/>
          </a:p>
          <a:p>
            <a:pPr lvl="0">
              <a:defRPr sz="1800"/>
            </a:pPr>
            <a:r>
              <a:rPr sz="2000"/>
              <a:t>These are the products that we’re going to use as search queries in all of our measurements.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lvl="0"/>
          </a:p>
        </p:txBody>
      </p:sp>
      <p:sp>
        <p:nvSpPr>
          <p:cNvPr id="191" name="Shape 191"/>
          <p:cNvSpPr/>
          <p:nvPr>
            <p:ph type="body" sz="quarter" idx="1"/>
          </p:nvPr>
        </p:nvSpPr>
        <p:spPr>
          <a:prstGeom prst="rect">
            <a:avLst/>
          </a:prstGeom>
        </p:spPr>
        <p:txBody>
          <a:bodyPr/>
          <a:lstStyle/>
          <a:p>
            <a:pPr lvl="0">
              <a:defRPr sz="1800"/>
            </a:pPr>
            <a:r>
              <a:rPr sz="2000"/>
              <a:t>Now that we know which websites to measure, let’s see how we can identify personalization. </a:t>
            </a:r>
            <a:endParaRPr sz="2000"/>
          </a:p>
          <a:p>
            <a:pPr lvl="0">
              <a:defRPr sz="1800"/>
            </a:pPr>
            <a:r>
              <a:rPr sz="2000"/>
              <a:t>In theory, this is very simple, we take two users, make them run the same searches and compare the products and prices that they get. The main challenge with measuring personalization is that just because we observe a difference on two pages that are returned, it might not necessarily be due to personalization. It could be updates to inventory,differences based on location, internal load balancing and so on… </a:t>
            </a:r>
            <a:endParaRPr sz="2000"/>
          </a:p>
          <a:p>
            <a:pPr lvl="0">
              <a:defRPr sz="1800"/>
            </a:pPr>
            <a:endParaRPr sz="2000"/>
          </a:p>
          <a:p>
            <a:pPr lvl="0">
              <a:defRPr sz="1800"/>
            </a:pPr>
            <a:r>
              <a:rPr sz="2000"/>
              <a:t>The problem is what we’re really after is differences due to the users’ state so what browser are they currently using, what cookies do they have set, since that’s associated with their purchasing history, and so on. So how do we measure differences due to the client side state but still control for the sources of noise I listed above?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lvl="0"/>
          </a:p>
        </p:txBody>
      </p:sp>
      <p:sp>
        <p:nvSpPr>
          <p:cNvPr id="265" name="Shape 265"/>
          <p:cNvSpPr/>
          <p:nvPr>
            <p:ph type="body" sz="quarter" idx="1"/>
          </p:nvPr>
        </p:nvSpPr>
        <p:spPr>
          <a:prstGeom prst="rect">
            <a:avLst/>
          </a:prstGeom>
        </p:spPr>
        <p:txBody>
          <a:bodyPr/>
          <a:lstStyle/>
          <a:p>
            <a:pPr lvl="0">
              <a:defRPr sz="1800"/>
            </a:pPr>
            <a:r>
              <a:t>To show you all the ways in which we control for noise, let me walk you through an example experiment. Let’s say we want to measure the effect of the user being logged in to the site where they are shopping, vs not. We pick two machines, one will always be logged in, when running searches, the other won’t. </a:t>
            </a:r>
          </a:p>
          <a:p>
            <a:pPr lvl="0">
              <a:defRPr sz="1800"/>
            </a:pPr>
            <a:r>
              <a:t>First of all, the sites might personalize results based on IP addresses, so we pick our machines to be in the same /24. </a:t>
            </a:r>
          </a:p>
          <a:p>
            <a:pPr lvl="0">
              <a:defRPr sz="1800"/>
            </a:pPr>
            <a:r>
              <a:t>Secondly, we make sure to run our queries at the exact same time to control for temporal changes. </a:t>
            </a:r>
          </a:p>
          <a:p>
            <a:pPr lvl="0">
              <a:defRPr sz="1800"/>
            </a:pPr>
            <a:r>
              <a:t>Also, to make sure we reach the same data center every time, we hard code IP.</a:t>
            </a:r>
          </a:p>
          <a:p>
            <a:pPr lvl="0">
              <a:defRPr sz="1800"/>
            </a:pPr>
            <a:r>
              <a:t>No matter how careful we are though, we can’t be sure there’s not another kind of noise that we didn’t control for (like A/B testing) which is why all of our experiments include a control account, exactly the same to one of the other treatments. The difference between the control and its dual will determine the level of underlying noise and the differences we find above that level will be due to personalization. </a:t>
            </a:r>
          </a:p>
          <a:p>
            <a:pPr lvl="0">
              <a:defRPr sz="1800"/>
            </a:pPr>
          </a:p>
          <a:p>
            <a:pPr lvl="0">
              <a:defRPr sz="1800"/>
            </a:pPr>
            <a:r>
              <a:t>By running this experiment over many days and many products and by aggregating the results, we will see an overall picture of how these systems are implemented. We’re not trying to identify specific results as personalized, since any one instance could just be noise but we’ll still get an idea of the strategies they use to personalize. </a:t>
            </a:r>
          </a:p>
          <a:p>
            <a:pPr lvl="0">
              <a:defRPr sz="1800"/>
            </a:pPr>
          </a:p>
          <a:p>
            <a:pPr lvl="0">
              <a:defRPr sz="1800"/>
            </a:pPr>
          </a:p>
          <a:p>
            <a:pPr lvl="0">
              <a:defRPr sz="1800"/>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464646"/>
        </a:solidFill>
      </p:bgPr>
    </p:bg>
    <p:spTree>
      <p:nvGrpSpPr>
        <p:cNvPr id="1" name=""/>
        <p:cNvGrpSpPr/>
        <p:nvPr/>
      </p:nvGrpSpPr>
      <p:grpSpPr>
        <a:xfrm>
          <a:off x="0" y="0"/>
          <a:ext cx="0" cy="0"/>
          <a:chOff x="0" y="0"/>
          <a:chExt cx="0" cy="0"/>
        </a:xfrm>
      </p:grpSpPr>
      <p:sp>
        <p:nvSpPr>
          <p:cNvPr id="9" name="Shape 9"/>
          <p:cNvSpPr/>
          <p:nvPr/>
        </p:nvSpPr>
        <p:spPr>
          <a:xfrm>
            <a:off x="0" y="5971032"/>
            <a:ext cx="9144000" cy="886968"/>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10" name="Shape 10"/>
          <p:cNvSpPr/>
          <p:nvPr/>
        </p:nvSpPr>
        <p:spPr>
          <a:xfrm>
            <a:off x="-9144" y="6053328"/>
            <a:ext cx="2249424" cy="713233"/>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11" name="Shape 11"/>
          <p:cNvSpPr/>
          <p:nvPr/>
        </p:nvSpPr>
        <p:spPr>
          <a:xfrm>
            <a:off x="2359151" y="6044184"/>
            <a:ext cx="6784849" cy="713233"/>
          </a:xfrm>
          <a:prstGeom prst="rect">
            <a:avLst/>
          </a:prstGeom>
          <a:solidFill>
            <a:srgbClr val="2B507A"/>
          </a:solidFill>
          <a:ln w="12700">
            <a:miter lim="400000"/>
          </a:ln>
        </p:spPr>
        <p:txBody>
          <a:bodyPr lIns="0" tIns="0" rIns="0" bIns="0" anchor="ctr"/>
          <a:lstStyle/>
          <a:p>
            <a:pPr lvl="0" algn="ctr">
              <a:defRPr>
                <a:solidFill>
                  <a:srgbClr val="FFFFFF"/>
                </a:solidFill>
              </a:defRPr>
            </a:pPr>
          </a:p>
        </p:txBody>
      </p:sp>
      <p:sp>
        <p:nvSpPr>
          <p:cNvPr id="12" name="Shape 12"/>
          <p:cNvSpPr/>
          <p:nvPr>
            <p:ph type="title"/>
          </p:nvPr>
        </p:nvSpPr>
        <p:spPr>
          <a:xfrm>
            <a:off x="2362200" y="2324100"/>
            <a:ext cx="6477000" cy="3543300"/>
          </a:xfrm>
          <a:prstGeom prst="rect">
            <a:avLst/>
          </a:prstGeom>
        </p:spPr>
        <p:txBody>
          <a:bodyPr anchor="b"/>
          <a:lstStyle>
            <a:lvl1pPr>
              <a:defRPr cap="all">
                <a:solidFill>
                  <a:srgbClr val="DEF5FA"/>
                </a:solidFill>
              </a:defRPr>
            </a:lvl1pPr>
          </a:lstStyle>
          <a:p>
            <a:pPr lvl="0">
              <a:defRPr cap="none" sz="1800">
                <a:solidFill>
                  <a:srgbClr val="000000"/>
                </a:solidFill>
              </a:defRPr>
            </a:pPr>
            <a:r>
              <a:rPr cap="all" sz="4400">
                <a:solidFill>
                  <a:srgbClr val="DEF5FA"/>
                </a:solidFill>
              </a:rPr>
              <a:t>Title Text</a:t>
            </a:r>
          </a:p>
        </p:txBody>
      </p:sp>
      <p:sp>
        <p:nvSpPr>
          <p:cNvPr id="13" name="Shape 13"/>
          <p:cNvSpPr/>
          <p:nvPr>
            <p:ph type="body" idx="1"/>
          </p:nvPr>
        </p:nvSpPr>
        <p:spPr>
          <a:xfrm>
            <a:off x="2398775" y="5949452"/>
            <a:ext cx="6705601" cy="930127"/>
          </a:xfrm>
          <a:prstGeom prst="rect">
            <a:avLst/>
          </a:prstGeom>
        </p:spPr>
        <p:txBody>
          <a:bodyPr anchor="ctr"/>
          <a:lstStyle>
            <a:lvl1pPr>
              <a:buClrTx/>
              <a:buFontTx/>
              <a:defRPr sz="2600">
                <a:solidFill>
                  <a:srgbClr val="FFFFFF"/>
                </a:solidFill>
              </a:defRPr>
            </a:lvl1pPr>
            <a:lvl2pPr marL="0" indent="457200">
              <a:buClrTx/>
              <a:buSzTx/>
              <a:buFontTx/>
              <a:buNone/>
              <a:defRPr sz="2600">
                <a:solidFill>
                  <a:srgbClr val="FFFFFF"/>
                </a:solidFill>
              </a:defRPr>
            </a:lvl2pPr>
            <a:lvl3pPr marL="0" indent="914400">
              <a:buClrTx/>
              <a:buSzTx/>
              <a:buFontTx/>
              <a:buNone/>
              <a:defRPr sz="2600">
                <a:solidFill>
                  <a:srgbClr val="FFFFFF"/>
                </a:solidFill>
              </a:defRPr>
            </a:lvl3pPr>
            <a:lvl4pPr marL="0" indent="1371600">
              <a:buClrTx/>
              <a:buSzTx/>
              <a:buFontTx/>
              <a:buNone/>
              <a:defRPr sz="2600">
                <a:solidFill>
                  <a:srgbClr val="FFFFFF"/>
                </a:solidFill>
              </a:defRPr>
            </a:lvl4pPr>
            <a:lvl5pPr marL="0" indent="1828800">
              <a:buClrTx/>
              <a:buSzTx/>
              <a:buFontTx/>
              <a:buNone/>
              <a:defRPr sz="2600">
                <a:solidFill>
                  <a:srgbClr val="FFFFFF"/>
                </a:solidFill>
              </a:defRPr>
            </a:lvl5p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14" name="Shape 14"/>
          <p:cNvSpPr/>
          <p:nvPr>
            <p:ph type="sldNum" sz="quarter" idx="2"/>
          </p:nvPr>
        </p:nvSpPr>
        <p:spPr>
          <a:xfrm>
            <a:off x="8001000" y="62229"/>
            <a:ext cx="838200" cy="332741"/>
          </a:xfrm>
          <a:prstGeom prst="rect">
            <a:avLst/>
          </a:prstGeom>
        </p:spPr>
        <p:txBody>
          <a:bodyPr/>
          <a:lstStyle>
            <a:lvl1pPr>
              <a:defRPr>
                <a:solidFill>
                  <a:srgbClr val="DEF5FA"/>
                </a:solidFill>
              </a:defRPr>
            </a:lvl1p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64" name="Shape 64"/>
          <p:cNvSpPr/>
          <p:nvPr/>
        </p:nvSpPr>
        <p:spPr>
          <a:xfrm>
            <a:off x="0" y="1234439"/>
            <a:ext cx="9144000" cy="32004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65" name="Shape 65"/>
          <p:cNvSpPr/>
          <p:nvPr/>
        </p:nvSpPr>
        <p:spPr>
          <a:xfrm>
            <a:off x="0" y="1280160"/>
            <a:ext cx="533400" cy="228601"/>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66" name="Shape 66"/>
          <p:cNvSpPr/>
          <p:nvPr/>
        </p:nvSpPr>
        <p:spPr>
          <a:xfrm>
            <a:off x="590550" y="1280160"/>
            <a:ext cx="8553450" cy="228601"/>
          </a:xfrm>
          <a:prstGeom prst="rect">
            <a:avLst/>
          </a:prstGeom>
          <a:solidFill>
            <a:srgbClr val="2DA2BF"/>
          </a:solidFill>
          <a:ln w="12700">
            <a:miter lim="400000"/>
          </a:ln>
        </p:spPr>
        <p:txBody>
          <a:bodyPr lIns="0" tIns="0" rIns="0" bIns="0" anchor="ctr"/>
          <a:lstStyle/>
          <a:p>
            <a:pPr lvl="0" algn="ctr">
              <a:defRPr>
                <a:solidFill>
                  <a:srgbClr val="FFFFFF"/>
                </a:solidFill>
              </a:defRPr>
            </a:pPr>
          </a:p>
        </p:txBody>
      </p:sp>
      <p:sp>
        <p:nvSpPr>
          <p:cNvPr id="67" name="Shape 67"/>
          <p:cNvSpPr/>
          <p:nvPr>
            <p:ph type="title"/>
          </p:nvPr>
        </p:nvSpPr>
        <p:spPr>
          <a:prstGeom prst="rect">
            <a:avLst/>
          </a:prstGeom>
        </p:spPr>
        <p:txBody>
          <a:bodyPr/>
          <a:lstStyle/>
          <a:p>
            <a:pPr lvl="0">
              <a:defRPr sz="1800">
                <a:solidFill>
                  <a:srgbClr val="000000"/>
                </a:solidFill>
              </a:defRPr>
            </a:pPr>
            <a:r>
              <a:rPr sz="4400">
                <a:solidFill>
                  <a:srgbClr val="464646"/>
                </a:solidFill>
              </a:rPr>
              <a:t>Title Text</a:t>
            </a:r>
          </a:p>
        </p:txBody>
      </p:sp>
      <p:sp>
        <p:nvSpPr>
          <p:cNvPr id="68" name="Shape 68"/>
          <p:cNvSpPr/>
          <p:nvPr>
            <p:ph type="body" idx="1"/>
          </p:nvPr>
        </p:nvSpPr>
        <p:spPr>
          <a:prstGeom prst="rect">
            <a:avLst/>
          </a:prstGeom>
        </p:spPr>
        <p:txBody>
          <a:bodyPr/>
          <a:lstStyle>
            <a:lvl1pPr marL="320040" indent="-320040">
              <a:buSzPct val="60000"/>
              <a:buChar char="◻"/>
            </a:lvl1pPr>
          </a:lstStyle>
          <a:p>
            <a:pPr lvl="0">
              <a:defRPr sz="1800"/>
            </a:pPr>
            <a:r>
              <a:rPr sz="2900"/>
              <a:t>Body Level One</a:t>
            </a:r>
            <a:endParaRPr sz="2900"/>
          </a:p>
          <a:p>
            <a:pPr lvl="1">
              <a:defRPr sz="1800"/>
            </a:pPr>
            <a:r>
              <a:rPr sz="2900"/>
              <a:t>Body Level Two</a:t>
            </a:r>
            <a:endParaRPr sz="2900"/>
          </a:p>
          <a:p>
            <a:pPr lvl="2">
              <a:defRPr sz="1800"/>
            </a:pPr>
            <a:r>
              <a:rPr sz="2900"/>
              <a:t>Body Level Three</a:t>
            </a:r>
            <a:endParaRPr sz="2900"/>
          </a:p>
          <a:p>
            <a:pPr lvl="3">
              <a:defRPr sz="1800"/>
            </a:pPr>
            <a:r>
              <a:rPr sz="2900"/>
              <a:t>Body Level Four</a:t>
            </a:r>
            <a:endParaRPr sz="2900"/>
          </a:p>
          <a:p>
            <a:pPr lvl="4">
              <a:defRPr sz="1800"/>
            </a:pPr>
            <a:r>
              <a:rPr sz="2900"/>
              <a:t>Body Level Five</a:t>
            </a:r>
          </a:p>
        </p:txBody>
      </p:sp>
      <p:sp>
        <p:nvSpPr>
          <p:cNvPr id="69" name="Shape 69"/>
          <p:cNvSpPr/>
          <p:nvPr>
            <p:ph type="sldNum" sz="quarter" idx="2"/>
          </p:nvPr>
        </p:nvSpPr>
        <p:spPr>
          <a:xfrm>
            <a:off x="-4635" y="1091547"/>
            <a:ext cx="595186" cy="3327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71" name="Shape 71"/>
          <p:cNvSpPr/>
          <p:nvPr>
            <p:ph type="title"/>
          </p:nvPr>
        </p:nvSpPr>
        <p:spPr>
          <a:xfrm>
            <a:off x="6553200" y="0"/>
            <a:ext cx="2057400" cy="6735763"/>
          </a:xfrm>
          <a:prstGeom prst="rect">
            <a:avLst/>
          </a:prstGeom>
        </p:spPr>
        <p:txBody>
          <a:bodyPr/>
          <a:lstStyle/>
          <a:p>
            <a:pPr lvl="0">
              <a:defRPr sz="1800">
                <a:solidFill>
                  <a:srgbClr val="000000"/>
                </a:solidFill>
              </a:defRPr>
            </a:pPr>
            <a:r>
              <a:rPr sz="4400">
                <a:solidFill>
                  <a:srgbClr val="464646"/>
                </a:solidFill>
              </a:rPr>
              <a:t>Title Text</a:t>
            </a:r>
          </a:p>
        </p:txBody>
      </p:sp>
      <p:sp>
        <p:nvSpPr>
          <p:cNvPr id="72" name="Shape 72"/>
          <p:cNvSpPr/>
          <p:nvPr>
            <p:ph type="body" idx="1"/>
          </p:nvPr>
        </p:nvSpPr>
        <p:spPr>
          <a:xfrm>
            <a:off x="457200" y="609600"/>
            <a:ext cx="5562600" cy="6248400"/>
          </a:xfrm>
          <a:prstGeom prst="rect">
            <a:avLst/>
          </a:prstGeom>
        </p:spPr>
        <p:txBody>
          <a:bodyPr/>
          <a:lstStyle>
            <a:lvl1pPr marL="320040" indent="-320040">
              <a:buSzPct val="60000"/>
              <a:buChar char="◻"/>
            </a:lvl1pPr>
          </a:lstStyle>
          <a:p>
            <a:pPr lvl="0">
              <a:defRPr sz="1800"/>
            </a:pPr>
            <a:r>
              <a:rPr sz="2900"/>
              <a:t>Body Level One</a:t>
            </a:r>
            <a:endParaRPr sz="2900"/>
          </a:p>
          <a:p>
            <a:pPr lvl="1">
              <a:defRPr sz="1800"/>
            </a:pPr>
            <a:r>
              <a:rPr sz="2900"/>
              <a:t>Body Level Two</a:t>
            </a:r>
            <a:endParaRPr sz="2900"/>
          </a:p>
          <a:p>
            <a:pPr lvl="2">
              <a:defRPr sz="1800"/>
            </a:pPr>
            <a:r>
              <a:rPr sz="2900"/>
              <a:t>Body Level Three</a:t>
            </a:r>
            <a:endParaRPr sz="2900"/>
          </a:p>
          <a:p>
            <a:pPr lvl="3">
              <a:defRPr sz="1800"/>
            </a:pPr>
            <a:r>
              <a:rPr sz="2900"/>
              <a:t>Body Level Four</a:t>
            </a:r>
            <a:endParaRPr sz="2900"/>
          </a:p>
          <a:p>
            <a:pPr lvl="4">
              <a:defRPr sz="1800"/>
            </a:pPr>
            <a:r>
              <a:rPr sz="2900"/>
              <a:t>Body Level Five</a:t>
            </a:r>
          </a:p>
        </p:txBody>
      </p:sp>
      <p:sp>
        <p:nvSpPr>
          <p:cNvPr id="73" name="Shape 73"/>
          <p:cNvSpPr/>
          <p:nvPr/>
        </p:nvSpPr>
        <p:spPr>
          <a:xfrm>
            <a:off x="6096317" y="0"/>
            <a:ext cx="320041" cy="685800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74" name="Shape 74"/>
          <p:cNvSpPr/>
          <p:nvPr/>
        </p:nvSpPr>
        <p:spPr>
          <a:xfrm>
            <a:off x="6142037" y="609600"/>
            <a:ext cx="228601" cy="6248400"/>
          </a:xfrm>
          <a:prstGeom prst="rect">
            <a:avLst/>
          </a:prstGeom>
          <a:solidFill>
            <a:srgbClr val="2DA2BF"/>
          </a:solidFill>
          <a:ln w="12700">
            <a:miter lim="400000"/>
          </a:ln>
        </p:spPr>
        <p:txBody>
          <a:bodyPr lIns="0" tIns="0" rIns="0" bIns="0" anchor="ctr"/>
          <a:lstStyle/>
          <a:p>
            <a:pPr lvl="0" algn="ctr">
              <a:defRPr>
                <a:solidFill>
                  <a:srgbClr val="FFFFFF"/>
                </a:solidFill>
              </a:defRPr>
            </a:pPr>
          </a:p>
        </p:txBody>
      </p:sp>
      <p:sp>
        <p:nvSpPr>
          <p:cNvPr id="75" name="Shape 75"/>
          <p:cNvSpPr/>
          <p:nvPr/>
        </p:nvSpPr>
        <p:spPr>
          <a:xfrm>
            <a:off x="6142037" y="0"/>
            <a:ext cx="228601" cy="533400"/>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76" name="Shape 76"/>
          <p:cNvSpPr/>
          <p:nvPr>
            <p:ph type="sldNum" sz="quarter" idx="2"/>
          </p:nvPr>
        </p:nvSpPr>
        <p:spPr>
          <a:xfrm rot="5400000">
            <a:off x="5989637" y="-21908"/>
            <a:ext cx="533401" cy="3327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78" name="Shape 78"/>
          <p:cNvSpPr/>
          <p:nvPr/>
        </p:nvSpPr>
        <p:spPr>
          <a:xfrm>
            <a:off x="0" y="1234439"/>
            <a:ext cx="9144000" cy="32004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79" name="Shape 79"/>
          <p:cNvSpPr/>
          <p:nvPr/>
        </p:nvSpPr>
        <p:spPr>
          <a:xfrm>
            <a:off x="0" y="1280160"/>
            <a:ext cx="533400" cy="228601"/>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80" name="Shape 80"/>
          <p:cNvSpPr/>
          <p:nvPr/>
        </p:nvSpPr>
        <p:spPr>
          <a:xfrm>
            <a:off x="590550" y="1280160"/>
            <a:ext cx="8553450" cy="228601"/>
          </a:xfrm>
          <a:prstGeom prst="rect">
            <a:avLst/>
          </a:prstGeom>
          <a:solidFill>
            <a:srgbClr val="2E4F7E"/>
          </a:solidFill>
          <a:ln w="12700">
            <a:miter lim="400000"/>
          </a:ln>
        </p:spPr>
        <p:txBody>
          <a:bodyPr lIns="0" tIns="0" rIns="0" bIns="0" anchor="ctr"/>
          <a:lstStyle/>
          <a:p>
            <a:pPr lvl="0" algn="ctr">
              <a:defRPr>
                <a:solidFill>
                  <a:srgbClr val="FFFFFF"/>
                </a:solidFill>
              </a:defRPr>
            </a:pPr>
          </a:p>
        </p:txBody>
      </p:sp>
      <p:sp>
        <p:nvSpPr>
          <p:cNvPr id="81" name="Shape 81"/>
          <p:cNvSpPr/>
          <p:nvPr>
            <p:ph type="title"/>
          </p:nvPr>
        </p:nvSpPr>
        <p:spPr>
          <a:prstGeom prst="rect">
            <a:avLst/>
          </a:prstGeom>
        </p:spPr>
        <p:txBody>
          <a:bodyPr lIns="0" tIns="0" rIns="0" bIns="0"/>
          <a:lstStyle/>
          <a:p>
            <a:pPr lvl="0">
              <a:defRPr sz="1800">
                <a:solidFill>
                  <a:srgbClr val="000000"/>
                </a:solidFill>
              </a:defRPr>
            </a:pPr>
            <a:r>
              <a:rPr sz="4400">
                <a:solidFill>
                  <a:srgbClr val="464646"/>
                </a:solidFill>
              </a:rPr>
              <a:t>Title Text</a:t>
            </a:r>
          </a:p>
        </p:txBody>
      </p:sp>
      <p:sp>
        <p:nvSpPr>
          <p:cNvPr id="82" name="Shape 82"/>
          <p:cNvSpPr/>
          <p:nvPr>
            <p:ph type="body" idx="1"/>
          </p:nvPr>
        </p:nvSpPr>
        <p:spPr>
          <a:prstGeom prst="rect">
            <a:avLst/>
          </a:prstGeom>
        </p:spPr>
        <p:txBody>
          <a:bodyPr lIns="0" tIns="0" rIns="0" bIns="0"/>
          <a:lstStyle>
            <a:lvl2pPr>
              <a:buClr>
                <a:srgbClr val="2B507A"/>
              </a:buClr>
              <a:buSzPct val="80000"/>
              <a:buChar char="•"/>
              <a:defRPr sz="2700"/>
            </a:lvl2pPr>
            <a:lvl3pPr>
              <a:spcBef>
                <a:spcPts val="400"/>
              </a:spcBef>
              <a:buSzPct val="74000"/>
              <a:defRPr sz="2500"/>
            </a:lvl3pPr>
          </a:lstStyle>
          <a:p>
            <a:pPr lvl="0">
              <a:defRPr sz="1800"/>
            </a:pPr>
            <a:r>
              <a:rPr sz="2900"/>
              <a:t>Body Level One</a:t>
            </a:r>
            <a:endParaRPr sz="2900"/>
          </a:p>
          <a:p>
            <a:pPr lvl="1">
              <a:defRPr sz="1800"/>
            </a:pPr>
            <a:r>
              <a:rPr sz="2700"/>
              <a:t>Body Level Two</a:t>
            </a:r>
            <a:endParaRPr sz="2700"/>
          </a:p>
          <a:p>
            <a:pPr lvl="2">
              <a:defRPr sz="1800"/>
            </a:pPr>
            <a:r>
              <a:rPr sz="2500"/>
              <a:t>Body Level Three</a:t>
            </a:r>
            <a:endParaRPr sz="2500"/>
          </a:p>
          <a:p>
            <a:pPr lvl="3">
              <a:defRPr sz="1800"/>
            </a:pPr>
            <a:r>
              <a:rPr sz="2900"/>
              <a:t>Body Level Four</a:t>
            </a:r>
            <a:endParaRPr sz="2900"/>
          </a:p>
          <a:p>
            <a:pPr lvl="4">
              <a:defRPr sz="1800"/>
            </a:pPr>
            <a:r>
              <a:rPr sz="2900"/>
              <a:t>Body Level Five</a:t>
            </a:r>
          </a:p>
        </p:txBody>
      </p:sp>
      <p:sp>
        <p:nvSpPr>
          <p:cNvPr id="83" name="Shape 83"/>
          <p:cNvSpPr/>
          <p:nvPr>
            <p:ph type="sldNum" sz="quarter" idx="2"/>
          </p:nvPr>
        </p:nvSpPr>
        <p:spPr>
          <a:xfrm>
            <a:off x="0" y="1050530"/>
            <a:ext cx="533400" cy="332741"/>
          </a:xfrm>
          <a:prstGeom prst="rect">
            <a:avLst/>
          </a:prstGeom>
        </p:spPr>
        <p:txBody>
          <a:bodyPr lIns="0" tIns="0" rIns="0" bIns="0">
            <a:spAutoFit/>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4400">
                <a:solidFill>
                  <a:srgbClr val="464646"/>
                </a:solidFill>
              </a:rPr>
              <a:t>Title Text</a:t>
            </a:r>
          </a:p>
        </p:txBody>
      </p:sp>
      <p:sp>
        <p:nvSpPr>
          <p:cNvPr id="17" name="Shape 17"/>
          <p:cNvSpPr/>
          <p:nvPr>
            <p:ph type="sldNum" sz="quarter" idx="2"/>
          </p:nvPr>
        </p:nvSpPr>
        <p:spPr>
          <a:prstGeom prst="rect">
            <a:avLst/>
          </a:prstGeom>
        </p:spPr>
        <p:txBody>
          <a:bodyPr/>
          <a:lstStyle/>
          <a:p>
            <a:pPr lvl="0"/>
            <a:fld id="{86CB4B4D-7CA3-9044-876B-883B54F8677D}" type="slidenum"/>
          </a:p>
        </p:txBody>
      </p:sp>
      <p:sp>
        <p:nvSpPr>
          <p:cNvPr id="18" name="Shape 18"/>
          <p:cNvSpPr/>
          <p:nvPr>
            <p:ph type="body" idx="1"/>
          </p:nvPr>
        </p:nvSpPr>
        <p:spPr>
          <a:prstGeom prst="rect">
            <a:avLst/>
          </a:prstGeom>
        </p:spPr>
        <p:txBody>
          <a:bodyPr/>
          <a:lstStyle>
            <a:lvl2pPr>
              <a:buClr>
                <a:srgbClr val="2B507A"/>
              </a:buClr>
              <a:buSzPct val="80000"/>
              <a:buChar char="•"/>
              <a:defRPr sz="2700"/>
            </a:lvl2pPr>
            <a:lvl3pPr>
              <a:spcBef>
                <a:spcPts val="400"/>
              </a:spcBef>
              <a:buSzPct val="74000"/>
              <a:defRPr sz="2500"/>
            </a:lvl3pPr>
          </a:lstStyle>
          <a:p>
            <a:pPr lvl="0">
              <a:defRPr sz="1800"/>
            </a:pPr>
            <a:r>
              <a:rPr sz="2900"/>
              <a:t>Body Level One</a:t>
            </a:r>
            <a:endParaRPr sz="2900"/>
          </a:p>
          <a:p>
            <a:pPr lvl="1">
              <a:defRPr sz="1800"/>
            </a:pPr>
            <a:r>
              <a:rPr sz="2700"/>
              <a:t>Body Level Two</a:t>
            </a:r>
            <a:endParaRPr sz="2700"/>
          </a:p>
          <a:p>
            <a:pPr lvl="2">
              <a:defRPr sz="1800"/>
            </a:pPr>
            <a:r>
              <a:rPr sz="2500"/>
              <a:t>Body Level Three</a:t>
            </a:r>
            <a:endParaRPr sz="2500"/>
          </a:p>
          <a:p>
            <a:pPr lvl="3">
              <a:defRPr sz="1800"/>
            </a:pPr>
            <a:r>
              <a:rPr sz="2900"/>
              <a:t>Body Level Four</a:t>
            </a:r>
            <a:endParaRPr sz="2900"/>
          </a:p>
          <a:p>
            <a:pPr lvl="4">
              <a:defRPr sz="1800"/>
            </a:pPr>
            <a:r>
              <a:rPr sz="29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0" name="Shape 20"/>
          <p:cNvSpPr/>
          <p:nvPr>
            <p:ph type="body" idx="1"/>
          </p:nvPr>
        </p:nvSpPr>
        <p:spPr>
          <a:xfrm>
            <a:off x="1371600" y="2743200"/>
            <a:ext cx="7123114" cy="3387725"/>
          </a:xfrm>
          <a:prstGeom prst="rect">
            <a:avLst/>
          </a:prstGeom>
        </p:spPr>
        <p:txBody>
          <a:bodyPr/>
          <a:lstStyle>
            <a:lvl1pPr>
              <a:buClrTx/>
              <a:buFontTx/>
              <a:defRPr sz="2800">
                <a:solidFill>
                  <a:srgbClr val="464646"/>
                </a:solidFill>
              </a:defRPr>
            </a:lvl1pPr>
            <a:lvl2pPr marL="0" indent="365760">
              <a:buClrTx/>
              <a:buSzTx/>
              <a:buFontTx/>
              <a:buNone/>
              <a:defRPr sz="2800">
                <a:solidFill>
                  <a:srgbClr val="464646"/>
                </a:solidFill>
              </a:defRPr>
            </a:lvl2pPr>
            <a:lvl3pPr marL="0" indent="685800">
              <a:buClrTx/>
              <a:buSzTx/>
              <a:buFontTx/>
              <a:buNone/>
              <a:defRPr sz="2800">
                <a:solidFill>
                  <a:srgbClr val="464646"/>
                </a:solidFill>
              </a:defRPr>
            </a:lvl3pPr>
            <a:lvl4pPr marL="0" indent="1143000">
              <a:buClrTx/>
              <a:buSzTx/>
              <a:buFontTx/>
              <a:buNone/>
              <a:defRPr sz="2800">
                <a:solidFill>
                  <a:srgbClr val="464646"/>
                </a:solidFill>
              </a:defRPr>
            </a:lvl4pPr>
            <a:lvl5pPr marL="0" indent="1600200">
              <a:buClrTx/>
              <a:buSzTx/>
              <a:buFontTx/>
              <a:buNone/>
              <a:defRPr sz="2800">
                <a:solidFill>
                  <a:srgbClr val="464646"/>
                </a:solidFill>
              </a:defRPr>
            </a:lvl5pPr>
          </a:lstStyle>
          <a:p>
            <a:pPr lvl="0">
              <a:defRPr sz="1800">
                <a:solidFill>
                  <a:srgbClr val="000000"/>
                </a:solidFill>
              </a:defRPr>
            </a:pPr>
            <a:r>
              <a:rPr sz="2800">
                <a:solidFill>
                  <a:srgbClr val="464646"/>
                </a:solidFill>
              </a:rPr>
              <a:t>Body Level One</a:t>
            </a:r>
            <a:endParaRPr sz="2800">
              <a:solidFill>
                <a:srgbClr val="464646"/>
              </a:solidFill>
            </a:endParaRPr>
          </a:p>
          <a:p>
            <a:pPr lvl="1">
              <a:defRPr sz="1800">
                <a:solidFill>
                  <a:srgbClr val="000000"/>
                </a:solidFill>
              </a:defRPr>
            </a:pPr>
            <a:r>
              <a:rPr sz="2800">
                <a:solidFill>
                  <a:srgbClr val="464646"/>
                </a:solidFill>
              </a:rPr>
              <a:t>Body Level Two</a:t>
            </a:r>
            <a:endParaRPr sz="2800">
              <a:solidFill>
                <a:srgbClr val="464646"/>
              </a:solidFill>
            </a:endParaRPr>
          </a:p>
          <a:p>
            <a:pPr lvl="2">
              <a:defRPr sz="1800">
                <a:solidFill>
                  <a:srgbClr val="000000"/>
                </a:solidFill>
              </a:defRPr>
            </a:pPr>
            <a:r>
              <a:rPr sz="2800">
                <a:solidFill>
                  <a:srgbClr val="464646"/>
                </a:solidFill>
              </a:rPr>
              <a:t>Body Level Three</a:t>
            </a:r>
            <a:endParaRPr sz="2800">
              <a:solidFill>
                <a:srgbClr val="464646"/>
              </a:solidFill>
            </a:endParaRPr>
          </a:p>
          <a:p>
            <a:pPr lvl="3">
              <a:defRPr sz="1800">
                <a:solidFill>
                  <a:srgbClr val="000000"/>
                </a:solidFill>
              </a:defRPr>
            </a:pPr>
            <a:r>
              <a:rPr sz="2800">
                <a:solidFill>
                  <a:srgbClr val="464646"/>
                </a:solidFill>
              </a:rPr>
              <a:t>Body Level Four</a:t>
            </a:r>
            <a:endParaRPr sz="2800">
              <a:solidFill>
                <a:srgbClr val="464646"/>
              </a:solidFill>
            </a:endParaRPr>
          </a:p>
          <a:p>
            <a:pPr lvl="4">
              <a:defRPr sz="1800">
                <a:solidFill>
                  <a:srgbClr val="000000"/>
                </a:solidFill>
              </a:defRPr>
            </a:pPr>
            <a:r>
              <a:rPr sz="2800">
                <a:solidFill>
                  <a:srgbClr val="464646"/>
                </a:solidFill>
              </a:rPr>
              <a:t>Body Level Five</a:t>
            </a:r>
          </a:p>
        </p:txBody>
      </p:sp>
      <p:sp>
        <p:nvSpPr>
          <p:cNvPr id="21" name="Shape 21"/>
          <p:cNvSpPr/>
          <p:nvPr/>
        </p:nvSpPr>
        <p:spPr>
          <a:xfrm>
            <a:off x="0" y="228600"/>
            <a:ext cx="9144000" cy="1143000"/>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22" name="Shape 22"/>
          <p:cNvSpPr/>
          <p:nvPr/>
        </p:nvSpPr>
        <p:spPr>
          <a:xfrm>
            <a:off x="0" y="304800"/>
            <a:ext cx="1295400" cy="990600"/>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23" name="Shape 23"/>
          <p:cNvSpPr/>
          <p:nvPr/>
        </p:nvSpPr>
        <p:spPr>
          <a:xfrm>
            <a:off x="1371600" y="304800"/>
            <a:ext cx="7772400" cy="990600"/>
          </a:xfrm>
          <a:prstGeom prst="rect">
            <a:avLst/>
          </a:prstGeom>
          <a:solidFill>
            <a:srgbClr val="2B507A"/>
          </a:solidFill>
          <a:ln w="12700">
            <a:miter lim="400000"/>
          </a:ln>
        </p:spPr>
        <p:txBody>
          <a:bodyPr lIns="0" tIns="0" rIns="0" bIns="0" anchor="ctr"/>
          <a:lstStyle/>
          <a:p>
            <a:pPr lvl="0" algn="ctr">
              <a:defRPr>
                <a:solidFill>
                  <a:srgbClr val="FFFFFF"/>
                </a:solidFill>
              </a:defRPr>
            </a:pPr>
          </a:p>
        </p:txBody>
      </p:sp>
      <p:sp>
        <p:nvSpPr>
          <p:cNvPr id="24" name="Shape 24"/>
          <p:cNvSpPr/>
          <p:nvPr>
            <p:ph type="title"/>
          </p:nvPr>
        </p:nvSpPr>
        <p:spPr>
          <a:xfrm>
            <a:off x="1371600" y="0"/>
            <a:ext cx="7620000" cy="1600200"/>
          </a:xfrm>
          <a:prstGeom prst="rect">
            <a:avLst/>
          </a:prstGeom>
        </p:spPr>
        <p:txBody>
          <a:bodyPr/>
          <a:lstStyle>
            <a:lvl1pPr>
              <a:defRPr>
                <a:solidFill>
                  <a:srgbClr val="FFFFFF"/>
                </a:solidFill>
              </a:defRPr>
            </a:lvl1pPr>
          </a:lstStyle>
          <a:p>
            <a:pPr lvl="0">
              <a:defRPr sz="1800">
                <a:solidFill>
                  <a:srgbClr val="000000"/>
                </a:solidFill>
              </a:defRPr>
            </a:pPr>
            <a:r>
              <a:rPr sz="4400">
                <a:solidFill>
                  <a:srgbClr val="FFFFFF"/>
                </a:solidFill>
              </a:rPr>
              <a:t>Title Text</a:t>
            </a:r>
          </a:p>
        </p:txBody>
      </p:sp>
      <p:sp>
        <p:nvSpPr>
          <p:cNvPr id="25" name="Shape 25"/>
          <p:cNvSpPr/>
          <p:nvPr>
            <p:ph type="sldNum" sz="quarter" idx="2"/>
          </p:nvPr>
        </p:nvSpPr>
        <p:spPr>
          <a:xfrm>
            <a:off x="0" y="590867"/>
            <a:ext cx="1295400" cy="434341"/>
          </a:xfrm>
          <a:prstGeom prst="rect">
            <a:avLst/>
          </a:prstGeom>
        </p:spPr>
        <p:txBody>
          <a:bodyPr>
            <a:spAutoFit/>
          </a:bodyPr>
          <a:lstStyle>
            <a:lvl1pPr>
              <a:defRPr sz="2400"/>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27" name="Shape 27"/>
          <p:cNvSpPr/>
          <p:nvPr/>
        </p:nvSpPr>
        <p:spPr>
          <a:xfrm>
            <a:off x="0" y="1234439"/>
            <a:ext cx="9144000" cy="32004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28" name="Shape 28"/>
          <p:cNvSpPr/>
          <p:nvPr/>
        </p:nvSpPr>
        <p:spPr>
          <a:xfrm>
            <a:off x="0" y="1280160"/>
            <a:ext cx="533400" cy="228601"/>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29" name="Shape 29"/>
          <p:cNvSpPr/>
          <p:nvPr/>
        </p:nvSpPr>
        <p:spPr>
          <a:xfrm>
            <a:off x="590550" y="1280160"/>
            <a:ext cx="8553450" cy="228601"/>
          </a:xfrm>
          <a:prstGeom prst="rect">
            <a:avLst/>
          </a:prstGeom>
          <a:solidFill>
            <a:srgbClr val="2DA2BF"/>
          </a:solidFill>
          <a:ln w="12700">
            <a:miter lim="400000"/>
          </a:ln>
        </p:spPr>
        <p:txBody>
          <a:bodyPr lIns="0" tIns="0" rIns="0" bIns="0" anchor="ctr"/>
          <a:lstStyle/>
          <a:p>
            <a:pPr lvl="0" algn="ctr">
              <a:defRPr>
                <a:solidFill>
                  <a:srgbClr val="FFFFFF"/>
                </a:solidFill>
              </a:defRPr>
            </a:pPr>
          </a:p>
        </p:txBody>
      </p:sp>
      <p:sp>
        <p:nvSpPr>
          <p:cNvPr id="30" name="Shape 30"/>
          <p:cNvSpPr/>
          <p:nvPr>
            <p:ph type="title"/>
          </p:nvPr>
        </p:nvSpPr>
        <p:spPr>
          <a:prstGeom prst="rect">
            <a:avLst/>
          </a:prstGeom>
        </p:spPr>
        <p:txBody>
          <a:bodyPr/>
          <a:lstStyle/>
          <a:p>
            <a:pPr lvl="0">
              <a:defRPr sz="1800">
                <a:solidFill>
                  <a:srgbClr val="000000"/>
                </a:solidFill>
              </a:defRPr>
            </a:pPr>
            <a:r>
              <a:rPr sz="4400">
                <a:solidFill>
                  <a:srgbClr val="464646"/>
                </a:solidFill>
              </a:rPr>
              <a:t>Title Text</a:t>
            </a:r>
          </a:p>
        </p:txBody>
      </p:sp>
      <p:sp>
        <p:nvSpPr>
          <p:cNvPr id="31" name="Shape 31"/>
          <p:cNvSpPr/>
          <p:nvPr>
            <p:ph type="body" idx="1"/>
          </p:nvPr>
        </p:nvSpPr>
        <p:spPr>
          <a:xfrm>
            <a:off x="609600" y="1589567"/>
            <a:ext cx="3886200" cy="5268434"/>
          </a:xfrm>
          <a:prstGeom prst="rect">
            <a:avLst/>
          </a:prstGeom>
        </p:spPr>
        <p:txBody>
          <a:bodyPr/>
          <a:lstStyle>
            <a:lvl1pPr marL="320040" indent="-320040">
              <a:buSzPct val="60000"/>
              <a:buChar char="◻"/>
            </a:lvl1pPr>
          </a:lstStyle>
          <a:p>
            <a:pPr lvl="0">
              <a:defRPr sz="1800"/>
            </a:pPr>
            <a:r>
              <a:rPr sz="2900"/>
              <a:t>Body Level One</a:t>
            </a:r>
            <a:endParaRPr sz="2900"/>
          </a:p>
          <a:p>
            <a:pPr lvl="1">
              <a:defRPr sz="1800"/>
            </a:pPr>
            <a:r>
              <a:rPr sz="2900"/>
              <a:t>Body Level Two</a:t>
            </a:r>
            <a:endParaRPr sz="2900"/>
          </a:p>
          <a:p>
            <a:pPr lvl="2">
              <a:defRPr sz="1800"/>
            </a:pPr>
            <a:r>
              <a:rPr sz="2900"/>
              <a:t>Body Level Three</a:t>
            </a:r>
            <a:endParaRPr sz="2900"/>
          </a:p>
          <a:p>
            <a:pPr lvl="3">
              <a:defRPr sz="1800"/>
            </a:pPr>
            <a:r>
              <a:rPr sz="2900"/>
              <a:t>Body Level Four</a:t>
            </a:r>
            <a:endParaRPr sz="2900"/>
          </a:p>
          <a:p>
            <a:pPr lvl="4">
              <a:defRPr sz="1800"/>
            </a:pPr>
            <a:r>
              <a:rPr sz="2900"/>
              <a:t>Body Level Five</a:t>
            </a:r>
          </a:p>
        </p:txBody>
      </p:sp>
      <p:sp>
        <p:nvSpPr>
          <p:cNvPr id="32" name="Shape 32"/>
          <p:cNvSpPr/>
          <p:nvPr>
            <p:ph type="sldNum" sz="quarter" idx="2"/>
          </p:nvPr>
        </p:nvSpPr>
        <p:spPr>
          <a:xfrm>
            <a:off x="-4635" y="1091547"/>
            <a:ext cx="595186" cy="3327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34" name="Shape 34"/>
          <p:cNvSpPr/>
          <p:nvPr/>
        </p:nvSpPr>
        <p:spPr>
          <a:xfrm>
            <a:off x="0" y="1234439"/>
            <a:ext cx="9144000" cy="32004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35" name="Shape 35"/>
          <p:cNvSpPr/>
          <p:nvPr/>
        </p:nvSpPr>
        <p:spPr>
          <a:xfrm>
            <a:off x="0" y="1280160"/>
            <a:ext cx="533400" cy="228601"/>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36" name="Shape 36"/>
          <p:cNvSpPr/>
          <p:nvPr/>
        </p:nvSpPr>
        <p:spPr>
          <a:xfrm>
            <a:off x="590550" y="1280160"/>
            <a:ext cx="8553450" cy="228601"/>
          </a:xfrm>
          <a:prstGeom prst="rect">
            <a:avLst/>
          </a:prstGeom>
          <a:solidFill>
            <a:srgbClr val="2DA2BF"/>
          </a:solidFill>
          <a:ln w="12700">
            <a:miter lim="400000"/>
          </a:ln>
        </p:spPr>
        <p:txBody>
          <a:bodyPr lIns="0" tIns="0" rIns="0" bIns="0" anchor="ctr"/>
          <a:lstStyle/>
          <a:p>
            <a:pPr lvl="0" algn="ctr">
              <a:defRPr>
                <a:solidFill>
                  <a:srgbClr val="FFFFFF"/>
                </a:solidFill>
              </a:defRPr>
            </a:pPr>
          </a:p>
        </p:txBody>
      </p:sp>
      <p:sp>
        <p:nvSpPr>
          <p:cNvPr id="37" name="Shape 37"/>
          <p:cNvSpPr/>
          <p:nvPr>
            <p:ph type="title"/>
          </p:nvPr>
        </p:nvSpPr>
        <p:spPr>
          <a:xfrm>
            <a:off x="533400" y="0"/>
            <a:ext cx="8153400" cy="1416050"/>
          </a:xfrm>
          <a:prstGeom prst="rect">
            <a:avLst/>
          </a:prstGeom>
        </p:spPr>
        <p:txBody>
          <a:bodyPr/>
          <a:lstStyle/>
          <a:p>
            <a:pPr lvl="0">
              <a:defRPr sz="1800">
                <a:solidFill>
                  <a:srgbClr val="000000"/>
                </a:solidFill>
              </a:defRPr>
            </a:pPr>
            <a:r>
              <a:rPr sz="4400">
                <a:solidFill>
                  <a:srgbClr val="464646"/>
                </a:solidFill>
              </a:rPr>
              <a:t>Title Text</a:t>
            </a:r>
          </a:p>
        </p:txBody>
      </p:sp>
      <p:sp>
        <p:nvSpPr>
          <p:cNvPr id="38" name="Shape 38"/>
          <p:cNvSpPr/>
          <p:nvPr>
            <p:ph type="body" idx="1"/>
          </p:nvPr>
        </p:nvSpPr>
        <p:spPr>
          <a:xfrm>
            <a:off x="609600" y="2438400"/>
            <a:ext cx="3886200" cy="4419600"/>
          </a:xfrm>
          <a:prstGeom prst="rect">
            <a:avLst/>
          </a:prstGeom>
        </p:spPr>
        <p:txBody>
          <a:bodyPr/>
          <a:lstStyle>
            <a:lvl1pPr marL="320040" indent="-320040">
              <a:buSzPct val="60000"/>
              <a:buChar char="◻"/>
            </a:lvl1pPr>
          </a:lstStyle>
          <a:p>
            <a:pPr lvl="0">
              <a:defRPr sz="1800"/>
            </a:pPr>
            <a:r>
              <a:rPr sz="2900"/>
              <a:t>Body Level One</a:t>
            </a:r>
            <a:endParaRPr sz="2900"/>
          </a:p>
          <a:p>
            <a:pPr lvl="1">
              <a:defRPr sz="1800"/>
            </a:pPr>
            <a:r>
              <a:rPr sz="2900"/>
              <a:t>Body Level Two</a:t>
            </a:r>
            <a:endParaRPr sz="2900"/>
          </a:p>
          <a:p>
            <a:pPr lvl="2">
              <a:defRPr sz="1800"/>
            </a:pPr>
            <a:r>
              <a:rPr sz="2900"/>
              <a:t>Body Level Three</a:t>
            </a:r>
            <a:endParaRPr sz="2900"/>
          </a:p>
          <a:p>
            <a:pPr lvl="3">
              <a:defRPr sz="1800"/>
            </a:pPr>
            <a:r>
              <a:rPr sz="2900"/>
              <a:t>Body Level Four</a:t>
            </a:r>
            <a:endParaRPr sz="2900"/>
          </a:p>
          <a:p>
            <a:pPr lvl="4">
              <a:defRPr sz="1800"/>
            </a:pPr>
            <a:r>
              <a:rPr sz="2900"/>
              <a:t>Body Level Five</a:t>
            </a:r>
          </a:p>
        </p:txBody>
      </p:sp>
      <p:sp>
        <p:nvSpPr>
          <p:cNvPr id="39" name="Shape 39"/>
          <p:cNvSpPr/>
          <p:nvPr>
            <p:ph type="sldNum" sz="quarter" idx="2"/>
          </p:nvPr>
        </p:nvSpPr>
        <p:spPr>
          <a:xfrm>
            <a:off x="-4635" y="1091547"/>
            <a:ext cx="595186" cy="3327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41" name="Shape 41"/>
          <p:cNvSpPr/>
          <p:nvPr/>
        </p:nvSpPr>
        <p:spPr>
          <a:xfrm>
            <a:off x="0" y="1234439"/>
            <a:ext cx="9144000" cy="32004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42" name="Shape 42"/>
          <p:cNvSpPr/>
          <p:nvPr/>
        </p:nvSpPr>
        <p:spPr>
          <a:xfrm>
            <a:off x="0" y="1280160"/>
            <a:ext cx="533400" cy="228601"/>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43" name="Shape 43"/>
          <p:cNvSpPr/>
          <p:nvPr/>
        </p:nvSpPr>
        <p:spPr>
          <a:xfrm>
            <a:off x="590550" y="1280160"/>
            <a:ext cx="8553450" cy="228601"/>
          </a:xfrm>
          <a:prstGeom prst="rect">
            <a:avLst/>
          </a:prstGeom>
          <a:solidFill>
            <a:srgbClr val="2DA2BF"/>
          </a:solidFill>
          <a:ln w="12700">
            <a:miter lim="400000"/>
          </a:ln>
        </p:spPr>
        <p:txBody>
          <a:bodyPr lIns="0" tIns="0" rIns="0" bIns="0" anchor="ctr"/>
          <a:lstStyle/>
          <a:p>
            <a:pPr lvl="0" algn="ctr">
              <a:defRPr>
                <a:solidFill>
                  <a:srgbClr val="FFFFFF"/>
                </a:solidFill>
              </a:defRPr>
            </a:pPr>
          </a:p>
        </p:txBody>
      </p:sp>
      <p:sp>
        <p:nvSpPr>
          <p:cNvPr id="44" name="Shape 44"/>
          <p:cNvSpPr/>
          <p:nvPr>
            <p:ph type="title"/>
          </p:nvPr>
        </p:nvSpPr>
        <p:spPr>
          <a:prstGeom prst="rect">
            <a:avLst/>
          </a:prstGeom>
        </p:spPr>
        <p:txBody>
          <a:bodyPr/>
          <a:lstStyle/>
          <a:p>
            <a:pPr lvl="0">
              <a:defRPr sz="1800">
                <a:solidFill>
                  <a:srgbClr val="000000"/>
                </a:solidFill>
              </a:defRPr>
            </a:pPr>
            <a:r>
              <a:rPr sz="4400">
                <a:solidFill>
                  <a:srgbClr val="464646"/>
                </a:solidFill>
              </a:rPr>
              <a:t>Title Text</a:t>
            </a:r>
          </a:p>
        </p:txBody>
      </p:sp>
      <p:sp>
        <p:nvSpPr>
          <p:cNvPr id="45" name="Shape 45"/>
          <p:cNvSpPr/>
          <p:nvPr>
            <p:ph type="sldNum" sz="quarter" idx="2"/>
          </p:nvPr>
        </p:nvSpPr>
        <p:spPr>
          <a:xfrm>
            <a:off x="-4635" y="1091547"/>
            <a:ext cx="595186" cy="3327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47" name="Shape 47"/>
          <p:cNvSpPr/>
          <p:nvPr>
            <p:ph type="sldNum" sz="quarter" idx="2"/>
          </p:nvPr>
        </p:nvSpPr>
        <p:spPr>
          <a:xfrm>
            <a:off x="0" y="6082029"/>
            <a:ext cx="533400" cy="332741"/>
          </a:xfrm>
          <a:prstGeom prst="rect">
            <a:avLst/>
          </a:prstGeom>
        </p:spPr>
        <p:txBody>
          <a:bodyPr/>
          <a:lstStyle>
            <a:lvl1pPr>
              <a:defRPr>
                <a:solidFill>
                  <a:srgbClr val="464646"/>
                </a:solidFill>
              </a:defRPr>
            </a:lvl1p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49" name="Shape 49"/>
          <p:cNvSpPr/>
          <p:nvPr/>
        </p:nvSpPr>
        <p:spPr>
          <a:xfrm>
            <a:off x="0" y="1234439"/>
            <a:ext cx="9144000" cy="32004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50" name="Shape 50"/>
          <p:cNvSpPr/>
          <p:nvPr/>
        </p:nvSpPr>
        <p:spPr>
          <a:xfrm>
            <a:off x="0" y="1280160"/>
            <a:ext cx="533400" cy="228601"/>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51" name="Shape 51"/>
          <p:cNvSpPr/>
          <p:nvPr/>
        </p:nvSpPr>
        <p:spPr>
          <a:xfrm>
            <a:off x="590550" y="1280160"/>
            <a:ext cx="8553450" cy="228601"/>
          </a:xfrm>
          <a:prstGeom prst="rect">
            <a:avLst/>
          </a:prstGeom>
          <a:solidFill>
            <a:srgbClr val="2DA2BF"/>
          </a:solidFill>
          <a:ln w="12700">
            <a:miter lim="400000"/>
          </a:ln>
        </p:spPr>
        <p:txBody>
          <a:bodyPr lIns="0" tIns="0" rIns="0" bIns="0" anchor="ctr"/>
          <a:lstStyle/>
          <a:p>
            <a:pPr lvl="0" algn="ctr">
              <a:defRPr>
                <a:solidFill>
                  <a:srgbClr val="FFFFFF"/>
                </a:solidFill>
              </a:defRPr>
            </a:pPr>
          </a:p>
        </p:txBody>
      </p:sp>
      <p:sp>
        <p:nvSpPr>
          <p:cNvPr id="52" name="Shape 52"/>
          <p:cNvSpPr/>
          <p:nvPr>
            <p:ph type="title"/>
          </p:nvPr>
        </p:nvSpPr>
        <p:spPr>
          <a:xfrm>
            <a:off x="609600" y="0"/>
            <a:ext cx="8077200" cy="1416050"/>
          </a:xfrm>
          <a:prstGeom prst="rect">
            <a:avLst/>
          </a:prstGeom>
        </p:spPr>
        <p:txBody>
          <a:bodyPr/>
          <a:lstStyle/>
          <a:p>
            <a:pPr lvl="0">
              <a:defRPr sz="1800">
                <a:solidFill>
                  <a:srgbClr val="000000"/>
                </a:solidFill>
              </a:defRPr>
            </a:pPr>
            <a:r>
              <a:rPr sz="4400">
                <a:solidFill>
                  <a:srgbClr val="464646"/>
                </a:solidFill>
              </a:rPr>
              <a:t>Title Text</a:t>
            </a:r>
          </a:p>
        </p:txBody>
      </p:sp>
      <p:sp>
        <p:nvSpPr>
          <p:cNvPr id="53" name="Shape 53"/>
          <p:cNvSpPr/>
          <p:nvPr>
            <p:ph type="sldNum" sz="quarter" idx="2"/>
          </p:nvPr>
        </p:nvSpPr>
        <p:spPr>
          <a:xfrm>
            <a:off x="-4635" y="1091547"/>
            <a:ext cx="595186" cy="332741"/>
          </a:xfrm>
          <a:prstGeom prst="rect">
            <a:avLst/>
          </a:prstGeom>
        </p:spPr>
        <p:txBody>
          <a:bodyPr/>
          <a:lstStyle/>
          <a:p>
            <a:pPr lvl="0"/>
            <a:fld id="{86CB4B4D-7CA3-9044-876B-883B54F8677D}" type="slidenum"/>
          </a:p>
        </p:txBody>
      </p:sp>
      <p:sp>
        <p:nvSpPr>
          <p:cNvPr id="54" name="Shape 54"/>
          <p:cNvSpPr/>
          <p:nvPr>
            <p:ph type="body" idx="1"/>
          </p:nvPr>
        </p:nvSpPr>
        <p:spPr>
          <a:xfrm>
            <a:off x="609600" y="1752600"/>
            <a:ext cx="1600200" cy="5105400"/>
          </a:xfrm>
          <a:prstGeom prst="rect">
            <a:avLst/>
          </a:prstGeom>
          <a:solidFill>
            <a:srgbClr val="DA1F28"/>
          </a:solidFill>
          <a:ln w="50800" cap="sq">
            <a:solidFill>
              <a:srgbClr val="DA1F28"/>
            </a:solidFill>
            <a:miter lim="800000"/>
          </a:ln>
        </p:spPr>
        <p:txBody>
          <a:bodyPr lIns="91439" tIns="91439" rIns="91439" bIns="91439"/>
          <a:lstStyle>
            <a:lvl1pPr>
              <a:spcBef>
                <a:spcPts val="1000"/>
              </a:spcBef>
              <a:buClrTx/>
              <a:buFontTx/>
              <a:defRPr sz="1800">
                <a:solidFill>
                  <a:srgbClr val="FFFFFF"/>
                </a:solidFill>
              </a:defRPr>
            </a:lvl1pPr>
            <a:lvl2pPr marL="0" indent="365760">
              <a:spcBef>
                <a:spcPts val="1000"/>
              </a:spcBef>
              <a:buClrTx/>
              <a:buSzTx/>
              <a:buFontTx/>
              <a:buNone/>
              <a:defRPr sz="1800">
                <a:solidFill>
                  <a:srgbClr val="FFFFFF"/>
                </a:solidFill>
              </a:defRPr>
            </a:lvl2pPr>
            <a:lvl3pPr marL="0" indent="685800">
              <a:spcBef>
                <a:spcPts val="1000"/>
              </a:spcBef>
              <a:buClrTx/>
              <a:buSzTx/>
              <a:buFontTx/>
              <a:buNone/>
              <a:defRPr sz="1800">
                <a:solidFill>
                  <a:srgbClr val="FFFFFF"/>
                </a:solidFill>
              </a:defRPr>
            </a:lvl3pPr>
            <a:lvl4pPr marL="0" indent="1143000">
              <a:spcBef>
                <a:spcPts val="1000"/>
              </a:spcBef>
              <a:buClrTx/>
              <a:buSzTx/>
              <a:buFontTx/>
              <a:buNone/>
              <a:defRPr sz="1800">
                <a:solidFill>
                  <a:srgbClr val="FFFFFF"/>
                </a:solidFill>
              </a:defRPr>
            </a:lvl4pPr>
            <a:lvl5pPr marL="0" indent="1600200">
              <a:spcBef>
                <a:spcPts val="1000"/>
              </a:spcBef>
              <a:buClrTx/>
              <a:buSzTx/>
              <a:buFontTx/>
              <a:buNone/>
              <a:defRPr sz="1800">
                <a:solidFill>
                  <a:srgbClr val="FFFFFF"/>
                </a:solidFill>
              </a:defRPr>
            </a:lvl5pPr>
          </a:lstStyle>
          <a:p>
            <a:pPr lvl="0">
              <a:defRPr>
                <a:solidFill>
                  <a:srgbClr val="000000"/>
                </a:solidFill>
              </a:defRPr>
            </a:pPr>
            <a:r>
              <a:rPr>
                <a:solidFill>
                  <a:srgbClr val="FFFFFF"/>
                </a:solidFill>
              </a:rPr>
              <a:t>Body Level One</a:t>
            </a:r>
            <a:endParaRPr>
              <a:solidFill>
                <a:srgbClr val="FFFFFF"/>
              </a:solidFill>
            </a:endParaRPr>
          </a:p>
          <a:p>
            <a:pPr lvl="1">
              <a:defRPr>
                <a:solidFill>
                  <a:srgbClr val="000000"/>
                </a:solidFill>
              </a:defRPr>
            </a:pPr>
            <a:r>
              <a:rPr>
                <a:solidFill>
                  <a:srgbClr val="FFFFFF"/>
                </a:solidFill>
              </a:rPr>
              <a:t>Body Level Two</a:t>
            </a:r>
            <a:endParaRPr>
              <a:solidFill>
                <a:srgbClr val="FFFFFF"/>
              </a:solidFill>
            </a:endParaRPr>
          </a:p>
          <a:p>
            <a:pPr lvl="2">
              <a:defRPr>
                <a:solidFill>
                  <a:srgbClr val="000000"/>
                </a:solidFill>
              </a:defRPr>
            </a:pPr>
            <a:r>
              <a:rPr>
                <a:solidFill>
                  <a:srgbClr val="FFFFFF"/>
                </a:solidFill>
              </a:rPr>
              <a:t>Body Level Three</a:t>
            </a:r>
            <a:endParaRPr>
              <a:solidFill>
                <a:srgbClr val="FFFFFF"/>
              </a:solidFill>
            </a:endParaRPr>
          </a:p>
          <a:p>
            <a:pPr lvl="3">
              <a:defRPr>
                <a:solidFill>
                  <a:srgbClr val="000000"/>
                </a:solidFill>
              </a:defRPr>
            </a:pPr>
            <a:r>
              <a:rPr>
                <a:solidFill>
                  <a:srgbClr val="FFFFFF"/>
                </a:solidFill>
              </a:rPr>
              <a:t>Body Level Four</a:t>
            </a:r>
            <a:endParaRPr>
              <a:solidFill>
                <a:srgbClr val="FFFFFF"/>
              </a:solidFill>
            </a:endParaRPr>
          </a:p>
          <a:p>
            <a:pPr lvl="4">
              <a:defRPr>
                <a:solidFill>
                  <a:srgbClr val="000000"/>
                </a:solidFill>
              </a:defRPr>
            </a:pPr>
            <a:r>
              <a:rPr>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56" name="Shape 56"/>
          <p:cNvSpPr/>
          <p:nvPr>
            <p:ph type="body" idx="1"/>
          </p:nvPr>
        </p:nvSpPr>
        <p:spPr>
          <a:xfrm>
            <a:off x="1600200" y="5486400"/>
            <a:ext cx="7315200" cy="1371600"/>
          </a:xfrm>
          <a:prstGeom prst="rect">
            <a:avLst/>
          </a:prstGeom>
        </p:spPr>
        <p:txBody>
          <a:bodyPr/>
          <a:lstStyle>
            <a:lvl1pPr>
              <a:buClrTx/>
              <a:buFontTx/>
              <a:defRPr sz="1700"/>
            </a:lvl1pPr>
            <a:lvl2pPr marL="0" indent="365760">
              <a:buClrTx/>
              <a:buSzTx/>
              <a:buFontTx/>
              <a:buNone/>
              <a:defRPr sz="1700"/>
            </a:lvl2pPr>
            <a:lvl3pPr marL="0" indent="685800">
              <a:buClrTx/>
              <a:buSzTx/>
              <a:buFontTx/>
              <a:buNone/>
              <a:defRPr sz="1700"/>
            </a:lvl3pPr>
            <a:lvl4pPr marL="0" indent="1143000">
              <a:buClrTx/>
              <a:buSzTx/>
              <a:buFontTx/>
              <a:buNone/>
              <a:defRPr sz="1700"/>
            </a:lvl4pPr>
            <a:lvl5pPr marL="0" indent="1600200">
              <a:buClrTx/>
              <a:buSzTx/>
              <a:buFontTx/>
              <a:buNone/>
              <a:defRPr sz="1700"/>
            </a:lvl5pPr>
          </a:lstStyle>
          <a:p>
            <a:pPr lvl="0">
              <a:defRPr sz="1800"/>
            </a:pPr>
            <a:r>
              <a:rPr sz="1700"/>
              <a:t>Body Level One</a:t>
            </a:r>
            <a:endParaRPr sz="1700"/>
          </a:p>
          <a:p>
            <a:pPr lvl="1">
              <a:defRPr sz="1800"/>
            </a:pPr>
            <a:r>
              <a:rPr sz="1700"/>
              <a:t>Body Level Two</a:t>
            </a:r>
            <a:endParaRPr sz="1700"/>
          </a:p>
          <a:p>
            <a:pPr lvl="2">
              <a:defRPr sz="1800"/>
            </a:pPr>
            <a:r>
              <a:rPr sz="1700"/>
              <a:t>Body Level Three</a:t>
            </a:r>
            <a:endParaRPr sz="1700"/>
          </a:p>
          <a:p>
            <a:pPr lvl="3">
              <a:defRPr sz="1800"/>
            </a:pPr>
            <a:r>
              <a:rPr sz="1700"/>
              <a:t>Body Level Four</a:t>
            </a:r>
            <a:endParaRPr sz="1700"/>
          </a:p>
          <a:p>
            <a:pPr lvl="4">
              <a:defRPr sz="1800"/>
            </a:pPr>
            <a:r>
              <a:rPr sz="1700"/>
              <a:t>Body Level Five</a:t>
            </a:r>
          </a:p>
        </p:txBody>
      </p:sp>
      <p:sp>
        <p:nvSpPr>
          <p:cNvPr id="57" name="Shape 57"/>
          <p:cNvSpPr/>
          <p:nvPr/>
        </p:nvSpPr>
        <p:spPr>
          <a:xfrm>
            <a:off x="-9145" y="4572000"/>
            <a:ext cx="9144001" cy="886967"/>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58" name="Shape 58"/>
          <p:cNvSpPr/>
          <p:nvPr/>
        </p:nvSpPr>
        <p:spPr>
          <a:xfrm>
            <a:off x="-9145" y="4663440"/>
            <a:ext cx="1463042" cy="713233"/>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59" name="Shape 59"/>
          <p:cNvSpPr/>
          <p:nvPr/>
        </p:nvSpPr>
        <p:spPr>
          <a:xfrm>
            <a:off x="1545336" y="4654296"/>
            <a:ext cx="7598665" cy="713233"/>
          </a:xfrm>
          <a:prstGeom prst="rect">
            <a:avLst/>
          </a:prstGeom>
          <a:solidFill>
            <a:srgbClr val="2DA2BF"/>
          </a:solidFill>
          <a:ln w="12700">
            <a:miter lim="400000"/>
          </a:ln>
        </p:spPr>
        <p:txBody>
          <a:bodyPr lIns="0" tIns="0" rIns="0" bIns="0" anchor="ctr"/>
          <a:lstStyle/>
          <a:p>
            <a:pPr lvl="0" algn="ctr">
              <a:defRPr>
                <a:solidFill>
                  <a:srgbClr val="FFFFFF"/>
                </a:solidFill>
              </a:defRPr>
            </a:pPr>
          </a:p>
        </p:txBody>
      </p:sp>
      <p:sp>
        <p:nvSpPr>
          <p:cNvPr id="60" name="Shape 60"/>
          <p:cNvSpPr/>
          <p:nvPr>
            <p:ph type="title"/>
          </p:nvPr>
        </p:nvSpPr>
        <p:spPr>
          <a:xfrm>
            <a:off x="1600200" y="4495800"/>
            <a:ext cx="7315200" cy="990600"/>
          </a:xfrm>
          <a:prstGeom prst="rect">
            <a:avLst/>
          </a:prstGeom>
        </p:spPr>
        <p:txBody>
          <a:bodyPr/>
          <a:lstStyle>
            <a:lvl1pPr>
              <a:defRPr sz="2800">
                <a:solidFill>
                  <a:srgbClr val="FFFFFF"/>
                </a:solidFill>
              </a:defRPr>
            </a:lvl1pPr>
          </a:lstStyle>
          <a:p>
            <a:pPr lvl="0">
              <a:defRPr sz="1800">
                <a:solidFill>
                  <a:srgbClr val="000000"/>
                </a:solidFill>
              </a:defRPr>
            </a:pPr>
            <a:r>
              <a:rPr sz="2800">
                <a:solidFill>
                  <a:srgbClr val="FFFFFF"/>
                </a:solidFill>
              </a:rPr>
              <a:t>Title Text</a:t>
            </a:r>
          </a:p>
        </p:txBody>
      </p:sp>
      <p:sp>
        <p:nvSpPr>
          <p:cNvPr id="61" name="Shape 61"/>
          <p:cNvSpPr/>
          <p:nvPr/>
        </p:nvSpPr>
        <p:spPr>
          <a:xfrm>
            <a:off x="1447800" y="0"/>
            <a:ext cx="100585" cy="6867143"/>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62" name="Shape 62"/>
          <p:cNvSpPr/>
          <p:nvPr>
            <p:ph type="sldNum" sz="quarter" idx="2"/>
          </p:nvPr>
        </p:nvSpPr>
        <p:spPr>
          <a:xfrm>
            <a:off x="0" y="4424678"/>
            <a:ext cx="1447800" cy="485141"/>
          </a:xfrm>
          <a:prstGeom prst="rect">
            <a:avLst/>
          </a:prstGeom>
        </p:spPr>
        <p:txBody>
          <a:bodyPr/>
          <a:lstStyle>
            <a:lvl1pPr>
              <a:defRPr sz="2800"/>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1234439"/>
            <a:ext cx="9144000" cy="320041"/>
          </a:xfrm>
          <a:prstGeom prst="rect">
            <a:avLst/>
          </a:prstGeom>
          <a:solidFill>
            <a:srgbClr val="FFFFFF"/>
          </a:solidFill>
          <a:ln w="12700">
            <a:miter lim="400000"/>
          </a:ln>
        </p:spPr>
        <p:txBody>
          <a:bodyPr lIns="0" tIns="0" rIns="0" bIns="0" anchor="ctr"/>
          <a:lstStyle/>
          <a:p>
            <a:pPr lvl="0" algn="ctr">
              <a:defRPr>
                <a:solidFill>
                  <a:srgbClr val="FFFFFF"/>
                </a:solidFill>
              </a:defRPr>
            </a:pPr>
          </a:p>
        </p:txBody>
      </p:sp>
      <p:sp>
        <p:nvSpPr>
          <p:cNvPr id="3" name="Shape 3"/>
          <p:cNvSpPr/>
          <p:nvPr/>
        </p:nvSpPr>
        <p:spPr>
          <a:xfrm>
            <a:off x="0" y="1280160"/>
            <a:ext cx="533400" cy="228601"/>
          </a:xfrm>
          <a:prstGeom prst="rect">
            <a:avLst/>
          </a:prstGeom>
          <a:solidFill>
            <a:srgbClr val="DA1F28"/>
          </a:solidFill>
          <a:ln w="12700">
            <a:miter lim="400000"/>
          </a:ln>
        </p:spPr>
        <p:txBody>
          <a:bodyPr lIns="0" tIns="0" rIns="0" bIns="0" anchor="ctr"/>
          <a:lstStyle/>
          <a:p>
            <a:pPr lvl="0" algn="ctr">
              <a:defRPr>
                <a:solidFill>
                  <a:srgbClr val="FFFFFF"/>
                </a:solidFill>
              </a:defRPr>
            </a:pPr>
          </a:p>
        </p:txBody>
      </p:sp>
      <p:sp>
        <p:nvSpPr>
          <p:cNvPr id="4" name="Shape 4"/>
          <p:cNvSpPr/>
          <p:nvPr/>
        </p:nvSpPr>
        <p:spPr>
          <a:xfrm>
            <a:off x="590550" y="1280160"/>
            <a:ext cx="8553450" cy="228601"/>
          </a:xfrm>
          <a:prstGeom prst="rect">
            <a:avLst/>
          </a:prstGeom>
          <a:solidFill>
            <a:srgbClr val="2E4F7E"/>
          </a:solidFill>
          <a:ln w="12700">
            <a:miter lim="400000"/>
          </a:ln>
        </p:spPr>
        <p:txBody>
          <a:bodyPr lIns="0" tIns="0" rIns="0" bIns="0" anchor="ctr"/>
          <a:lstStyle/>
          <a:p>
            <a:pPr lvl="0" algn="ctr">
              <a:defRPr>
                <a:solidFill>
                  <a:srgbClr val="FFFFFF"/>
                </a:solidFill>
              </a:defRPr>
            </a:pPr>
          </a:p>
        </p:txBody>
      </p:sp>
      <p:sp>
        <p:nvSpPr>
          <p:cNvPr id="5" name="Shape 5"/>
          <p:cNvSpPr/>
          <p:nvPr>
            <p:ph type="title"/>
          </p:nvPr>
        </p:nvSpPr>
        <p:spPr>
          <a:xfrm>
            <a:off x="152400" y="0"/>
            <a:ext cx="8839200" cy="1447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solidFill>
                  <a:srgbClr val="000000"/>
                </a:solidFill>
              </a:defRPr>
            </a:pPr>
            <a:r>
              <a:rPr sz="4400">
                <a:solidFill>
                  <a:srgbClr val="464646"/>
                </a:solidFill>
              </a:rPr>
              <a:t>Title Text</a:t>
            </a:r>
          </a:p>
        </p:txBody>
      </p:sp>
      <p:sp>
        <p:nvSpPr>
          <p:cNvPr id="6" name="Shape 6"/>
          <p:cNvSpPr/>
          <p:nvPr>
            <p:ph type="sldNum" sz="quarter" idx="2"/>
          </p:nvPr>
        </p:nvSpPr>
        <p:spPr>
          <a:xfrm>
            <a:off x="0" y="1216900"/>
            <a:ext cx="533400" cy="332741"/>
          </a:xfrm>
          <a:prstGeom prst="rect">
            <a:avLst/>
          </a:prstGeom>
          <a:ln w="12700">
            <a:miter lim="400000"/>
          </a:ln>
        </p:spPr>
        <p:txBody>
          <a:bodyPr lIns="45719" rIns="45719" anchor="ctr">
            <a:normAutofit fontScale="100000" lnSpcReduction="0"/>
          </a:bodyPr>
          <a:lstStyle>
            <a:lvl1pPr algn="ctr">
              <a:defRPr b="1">
                <a:solidFill>
                  <a:srgbClr val="FFFFFF"/>
                </a:solidFill>
              </a:defRPr>
            </a:lvl1pPr>
          </a:lstStyle>
          <a:p>
            <a:pPr lvl="0"/>
            <a:fld id="{86CB4B4D-7CA3-9044-876B-883B54F8677D}" type="slidenum"/>
          </a:p>
        </p:txBody>
      </p:sp>
      <p:sp>
        <p:nvSpPr>
          <p:cNvPr id="7" name="Shape 7"/>
          <p:cNvSpPr/>
          <p:nvPr>
            <p:ph type="body" idx="1"/>
          </p:nvPr>
        </p:nvSpPr>
        <p:spPr>
          <a:xfrm>
            <a:off x="152400" y="1600200"/>
            <a:ext cx="88392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2pPr>
              <a:buClr>
                <a:srgbClr val="2B507A"/>
              </a:buClr>
              <a:buSzPct val="80000"/>
              <a:buChar char="•"/>
              <a:defRPr sz="2700"/>
            </a:lvl2pPr>
            <a:lvl3pPr>
              <a:spcBef>
                <a:spcPts val="400"/>
              </a:spcBef>
              <a:buSzPct val="74000"/>
              <a:defRPr sz="2500"/>
            </a:lvl3pPr>
          </a:lstStyle>
          <a:p>
            <a:pPr lvl="0">
              <a:defRPr sz="1800"/>
            </a:pPr>
            <a:r>
              <a:rPr sz="2900"/>
              <a:t>Body Level One</a:t>
            </a:r>
            <a:endParaRPr sz="2900"/>
          </a:p>
          <a:p>
            <a:pPr lvl="1">
              <a:defRPr sz="1800"/>
            </a:pPr>
            <a:r>
              <a:rPr sz="2700"/>
              <a:t>Body Level Two</a:t>
            </a:r>
            <a:endParaRPr sz="2700"/>
          </a:p>
          <a:p>
            <a:pPr lvl="2">
              <a:defRPr sz="1800"/>
            </a:pPr>
            <a:r>
              <a:rPr sz="2500"/>
              <a:t>Body Level Three</a:t>
            </a:r>
            <a:endParaRPr sz="2500"/>
          </a:p>
          <a:p>
            <a:pPr lvl="3">
              <a:defRPr sz="1800"/>
            </a:pPr>
            <a:r>
              <a:rPr sz="2900"/>
              <a:t>Body Level Four</a:t>
            </a:r>
            <a:endParaRPr sz="2900"/>
          </a:p>
          <a:p>
            <a:pPr lvl="4">
              <a:defRPr sz="1800"/>
            </a:pPr>
            <a:r>
              <a:rPr sz="29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defRPr sz="4400">
          <a:solidFill>
            <a:srgbClr val="464646"/>
          </a:solidFill>
          <a:latin typeface="Tw Cen MT"/>
          <a:ea typeface="Tw Cen MT"/>
          <a:cs typeface="Tw Cen MT"/>
          <a:sym typeface="Tw Cen MT"/>
        </a:defRPr>
      </a:lvl1pPr>
      <a:lvl2pPr>
        <a:defRPr sz="4400">
          <a:solidFill>
            <a:srgbClr val="464646"/>
          </a:solidFill>
          <a:latin typeface="Tw Cen MT"/>
          <a:ea typeface="Tw Cen MT"/>
          <a:cs typeface="Tw Cen MT"/>
          <a:sym typeface="Tw Cen MT"/>
        </a:defRPr>
      </a:lvl2pPr>
      <a:lvl3pPr>
        <a:defRPr sz="4400">
          <a:solidFill>
            <a:srgbClr val="464646"/>
          </a:solidFill>
          <a:latin typeface="Tw Cen MT"/>
          <a:ea typeface="Tw Cen MT"/>
          <a:cs typeface="Tw Cen MT"/>
          <a:sym typeface="Tw Cen MT"/>
        </a:defRPr>
      </a:lvl3pPr>
      <a:lvl4pPr>
        <a:defRPr sz="4400">
          <a:solidFill>
            <a:srgbClr val="464646"/>
          </a:solidFill>
          <a:latin typeface="Tw Cen MT"/>
          <a:ea typeface="Tw Cen MT"/>
          <a:cs typeface="Tw Cen MT"/>
          <a:sym typeface="Tw Cen MT"/>
        </a:defRPr>
      </a:lvl4pPr>
      <a:lvl5pPr>
        <a:defRPr sz="4400">
          <a:solidFill>
            <a:srgbClr val="464646"/>
          </a:solidFill>
          <a:latin typeface="Tw Cen MT"/>
          <a:ea typeface="Tw Cen MT"/>
          <a:cs typeface="Tw Cen MT"/>
          <a:sym typeface="Tw Cen MT"/>
        </a:defRPr>
      </a:lvl5pPr>
      <a:lvl6pPr>
        <a:defRPr sz="4400">
          <a:solidFill>
            <a:srgbClr val="464646"/>
          </a:solidFill>
          <a:latin typeface="Tw Cen MT"/>
          <a:ea typeface="Tw Cen MT"/>
          <a:cs typeface="Tw Cen MT"/>
          <a:sym typeface="Tw Cen MT"/>
        </a:defRPr>
      </a:lvl6pPr>
      <a:lvl7pPr>
        <a:defRPr sz="4400">
          <a:solidFill>
            <a:srgbClr val="464646"/>
          </a:solidFill>
          <a:latin typeface="Tw Cen MT"/>
          <a:ea typeface="Tw Cen MT"/>
          <a:cs typeface="Tw Cen MT"/>
          <a:sym typeface="Tw Cen MT"/>
        </a:defRPr>
      </a:lvl7pPr>
      <a:lvl8pPr>
        <a:defRPr sz="4400">
          <a:solidFill>
            <a:srgbClr val="464646"/>
          </a:solidFill>
          <a:latin typeface="Tw Cen MT"/>
          <a:ea typeface="Tw Cen MT"/>
          <a:cs typeface="Tw Cen MT"/>
          <a:sym typeface="Tw Cen MT"/>
        </a:defRPr>
      </a:lvl8pPr>
      <a:lvl9pPr>
        <a:defRPr sz="4400">
          <a:solidFill>
            <a:srgbClr val="464646"/>
          </a:solidFill>
          <a:latin typeface="Tw Cen MT"/>
          <a:ea typeface="Tw Cen MT"/>
          <a:cs typeface="Tw Cen MT"/>
          <a:sym typeface="Tw Cen MT"/>
        </a:defRPr>
      </a:lvl9pPr>
    </p:titleStyle>
    <p:bodyStyle>
      <a:lvl1pPr>
        <a:spcBef>
          <a:spcPts val="700"/>
        </a:spcBef>
        <a:buClr>
          <a:srgbClr val="DA1F28"/>
        </a:buClr>
        <a:buFont typeface="Wingdings"/>
        <a:defRPr sz="2900">
          <a:latin typeface="Tw Cen MT"/>
          <a:ea typeface="Tw Cen MT"/>
          <a:cs typeface="Tw Cen MT"/>
          <a:sym typeface="Tw Cen MT"/>
        </a:defRPr>
      </a:lvl1pPr>
      <a:lvl2pPr marL="671732" indent="-305972">
        <a:spcBef>
          <a:spcPts val="700"/>
        </a:spcBef>
        <a:buClr>
          <a:srgbClr val="DA1F28"/>
        </a:buClr>
        <a:buSzPct val="70000"/>
        <a:buFont typeface="Wingdings"/>
        <a:buChar char=""/>
        <a:defRPr sz="2900">
          <a:latin typeface="Tw Cen MT"/>
          <a:ea typeface="Tw Cen MT"/>
          <a:cs typeface="Tw Cen MT"/>
          <a:sym typeface="Tw Cen MT"/>
        </a:defRPr>
      </a:lvl2pPr>
      <a:lvl3pPr marL="974034" indent="-288234">
        <a:spcBef>
          <a:spcPts val="700"/>
        </a:spcBef>
        <a:buClr>
          <a:srgbClr val="DA1F28"/>
        </a:buClr>
        <a:buSzPct val="75000"/>
        <a:buFont typeface="Wingdings"/>
        <a:buChar char="■"/>
        <a:defRPr sz="2900">
          <a:latin typeface="Tw Cen MT"/>
          <a:ea typeface="Tw Cen MT"/>
          <a:cs typeface="Tw Cen MT"/>
          <a:sym typeface="Tw Cen MT"/>
        </a:defRPr>
      </a:lvl3pPr>
      <a:lvl4pPr marL="1474469" indent="-331469">
        <a:spcBef>
          <a:spcPts val="700"/>
        </a:spcBef>
        <a:buClr>
          <a:srgbClr val="DA1F28"/>
        </a:buClr>
        <a:buSzPct val="75000"/>
        <a:buFont typeface="Wingdings"/>
        <a:buChar char="■"/>
        <a:defRPr sz="2900">
          <a:latin typeface="Tw Cen MT"/>
          <a:ea typeface="Tw Cen MT"/>
          <a:cs typeface="Tw Cen MT"/>
          <a:sym typeface="Tw Cen MT"/>
        </a:defRPr>
      </a:lvl4pPr>
      <a:lvl5pPr marL="1931670" indent="-331470">
        <a:spcBef>
          <a:spcPts val="700"/>
        </a:spcBef>
        <a:buClr>
          <a:srgbClr val="DA1F28"/>
        </a:buClr>
        <a:buSzPct val="65000"/>
        <a:buFont typeface="Wingdings"/>
        <a:buChar char="■"/>
        <a:defRPr sz="2900">
          <a:latin typeface="Tw Cen MT"/>
          <a:ea typeface="Tw Cen MT"/>
          <a:cs typeface="Tw Cen MT"/>
          <a:sym typeface="Tw Cen MT"/>
        </a:defRPr>
      </a:lvl5pPr>
      <a:lvl6pPr marL="2242820" indent="-368300">
        <a:spcBef>
          <a:spcPts val="700"/>
        </a:spcBef>
        <a:buClr>
          <a:srgbClr val="DA1F28"/>
        </a:buClr>
        <a:buSzPct val="100000"/>
        <a:buFont typeface="Wingdings"/>
        <a:buChar char="▪"/>
        <a:defRPr sz="2900">
          <a:latin typeface="Tw Cen MT"/>
          <a:ea typeface="Tw Cen MT"/>
          <a:cs typeface="Tw Cen MT"/>
          <a:sym typeface="Tw Cen MT"/>
        </a:defRPr>
      </a:lvl6pPr>
      <a:lvl7pPr marL="2517139" indent="-368300">
        <a:spcBef>
          <a:spcPts val="700"/>
        </a:spcBef>
        <a:buClr>
          <a:srgbClr val="DA1F28"/>
        </a:buClr>
        <a:buSzPct val="100000"/>
        <a:buFont typeface="Wingdings"/>
        <a:buChar char="▪"/>
        <a:defRPr sz="2900">
          <a:latin typeface="Tw Cen MT"/>
          <a:ea typeface="Tw Cen MT"/>
          <a:cs typeface="Tw Cen MT"/>
          <a:sym typeface="Tw Cen MT"/>
        </a:defRPr>
      </a:lvl7pPr>
      <a:lvl8pPr marL="2791460" indent="-368300">
        <a:spcBef>
          <a:spcPts val="700"/>
        </a:spcBef>
        <a:buClr>
          <a:srgbClr val="DA1F28"/>
        </a:buClr>
        <a:buSzPct val="100000"/>
        <a:buFont typeface="Wingdings"/>
        <a:buChar char="▪"/>
        <a:defRPr sz="2900">
          <a:latin typeface="Tw Cen MT"/>
          <a:ea typeface="Tw Cen MT"/>
          <a:cs typeface="Tw Cen MT"/>
          <a:sym typeface="Tw Cen MT"/>
        </a:defRPr>
      </a:lvl8pPr>
      <a:lvl9pPr marL="3065779" indent="-368300">
        <a:spcBef>
          <a:spcPts val="700"/>
        </a:spcBef>
        <a:buClr>
          <a:srgbClr val="DA1F28"/>
        </a:buClr>
        <a:buSzPct val="100000"/>
        <a:buFont typeface="Wingdings"/>
        <a:buChar char="▪"/>
        <a:defRPr sz="2900">
          <a:latin typeface="Tw Cen MT"/>
          <a:ea typeface="Tw Cen MT"/>
          <a:cs typeface="Tw Cen MT"/>
          <a:sym typeface="Tw Cen MT"/>
        </a:defRPr>
      </a:lvl9pPr>
    </p:bodyStyle>
    <p:otherStyle>
      <a:lvl1pPr algn="ctr">
        <a:defRPr b="1">
          <a:solidFill>
            <a:schemeClr val="tx1"/>
          </a:solidFill>
          <a:latin typeface="+mn-lt"/>
          <a:ea typeface="+mn-ea"/>
          <a:cs typeface="+mn-cs"/>
          <a:sym typeface="Tw Cen MT"/>
        </a:defRPr>
      </a:lvl1pPr>
      <a:lvl2pPr indent="457200" algn="ctr">
        <a:defRPr b="1">
          <a:solidFill>
            <a:schemeClr val="tx1"/>
          </a:solidFill>
          <a:latin typeface="+mn-lt"/>
          <a:ea typeface="+mn-ea"/>
          <a:cs typeface="+mn-cs"/>
          <a:sym typeface="Tw Cen MT"/>
        </a:defRPr>
      </a:lvl2pPr>
      <a:lvl3pPr indent="914400" algn="ctr">
        <a:defRPr b="1">
          <a:solidFill>
            <a:schemeClr val="tx1"/>
          </a:solidFill>
          <a:latin typeface="+mn-lt"/>
          <a:ea typeface="+mn-ea"/>
          <a:cs typeface="+mn-cs"/>
          <a:sym typeface="Tw Cen MT"/>
        </a:defRPr>
      </a:lvl3pPr>
      <a:lvl4pPr indent="1371600" algn="ctr">
        <a:defRPr b="1">
          <a:solidFill>
            <a:schemeClr val="tx1"/>
          </a:solidFill>
          <a:latin typeface="+mn-lt"/>
          <a:ea typeface="+mn-ea"/>
          <a:cs typeface="+mn-cs"/>
          <a:sym typeface="Tw Cen MT"/>
        </a:defRPr>
      </a:lvl4pPr>
      <a:lvl5pPr indent="1828800" algn="ctr">
        <a:defRPr b="1">
          <a:solidFill>
            <a:schemeClr val="tx1"/>
          </a:solidFill>
          <a:latin typeface="+mn-lt"/>
          <a:ea typeface="+mn-ea"/>
          <a:cs typeface="+mn-cs"/>
          <a:sym typeface="Tw Cen MT"/>
        </a:defRPr>
      </a:lvl5pPr>
      <a:lvl6pPr indent="2286000" algn="ctr">
        <a:defRPr b="1">
          <a:solidFill>
            <a:schemeClr val="tx1"/>
          </a:solidFill>
          <a:latin typeface="+mn-lt"/>
          <a:ea typeface="+mn-ea"/>
          <a:cs typeface="+mn-cs"/>
          <a:sym typeface="Tw Cen MT"/>
        </a:defRPr>
      </a:lvl6pPr>
      <a:lvl7pPr indent="2743200" algn="ctr">
        <a:defRPr b="1">
          <a:solidFill>
            <a:schemeClr val="tx1"/>
          </a:solidFill>
          <a:latin typeface="+mn-lt"/>
          <a:ea typeface="+mn-ea"/>
          <a:cs typeface="+mn-cs"/>
          <a:sym typeface="Tw Cen MT"/>
        </a:defRPr>
      </a:lvl7pPr>
      <a:lvl8pPr indent="3200400" algn="ctr">
        <a:defRPr b="1">
          <a:solidFill>
            <a:schemeClr val="tx1"/>
          </a:solidFill>
          <a:latin typeface="+mn-lt"/>
          <a:ea typeface="+mn-ea"/>
          <a:cs typeface="+mn-cs"/>
          <a:sym typeface="Tw Cen MT"/>
        </a:defRPr>
      </a:lvl8pPr>
      <a:lvl9pPr indent="3657600" algn="ctr">
        <a:defRPr b="1">
          <a:solidFill>
            <a:schemeClr val="tx1"/>
          </a:solidFill>
          <a:latin typeface="+mn-lt"/>
          <a:ea typeface="+mn-ea"/>
          <a:cs typeface="+mn-cs"/>
          <a:sym typeface="Tw Cen M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jpe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jpeg"/><Relationship Id="rId4" Type="http://schemas.openxmlformats.org/officeDocument/2006/relationships/image" Target="../media/image12.png"/><Relationship Id="rId5" Type="http://schemas.openxmlformats.org/officeDocument/2006/relationships/image" Target="../media/image1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personalization.ccs.neu.edu"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660118" y="673100"/>
            <a:ext cx="7447244" cy="1841500"/>
          </a:xfrm>
          <a:prstGeom prst="rect">
            <a:avLst/>
          </a:prstGeom>
        </p:spPr>
        <p:txBody>
          <a:bodyPr/>
          <a:lstStyle>
            <a:lvl1pPr defTabSz="704087">
              <a:defRPr cap="none" sz="4158">
                <a:solidFill>
                  <a:srgbClr val="61ABFF"/>
                </a:solidFill>
              </a:defRPr>
            </a:lvl1pPr>
          </a:lstStyle>
          <a:p>
            <a:pPr lvl="0">
              <a:defRPr sz="1800">
                <a:solidFill>
                  <a:srgbClr val="000000"/>
                </a:solidFill>
              </a:defRPr>
            </a:pPr>
            <a:r>
              <a:rPr sz="4158">
                <a:solidFill>
                  <a:srgbClr val="61ABFF"/>
                </a:solidFill>
              </a:rPr>
              <a:t>Measuring Price Discrimination and Steering on E-commerce Web Sites</a:t>
            </a:r>
          </a:p>
        </p:txBody>
      </p:sp>
      <p:sp>
        <p:nvSpPr>
          <p:cNvPr id="88" name="Shape 88"/>
          <p:cNvSpPr/>
          <p:nvPr/>
        </p:nvSpPr>
        <p:spPr>
          <a:xfrm>
            <a:off x="916413" y="3524929"/>
            <a:ext cx="6934654" cy="21336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lnSpc>
                <a:spcPct val="90000"/>
              </a:lnSpc>
              <a:spcBef>
                <a:spcPts val="700"/>
              </a:spcBef>
            </a:pPr>
            <a:r>
              <a:rPr b="1" sz="2600">
                <a:solidFill>
                  <a:srgbClr val="FFEDC2"/>
                </a:solidFill>
              </a:rPr>
              <a:t>Aniko Hannak</a:t>
            </a:r>
            <a:r>
              <a:rPr b="1" sz="2600">
                <a:solidFill>
                  <a:srgbClr val="FFFFFF"/>
                </a:solidFill>
              </a:rPr>
              <a:t>        Gary Soeller         David Lazer        </a:t>
            </a:r>
            <a:endParaRPr b="1" sz="2600">
              <a:solidFill>
                <a:srgbClr val="FFFFFF"/>
              </a:solidFill>
            </a:endParaRPr>
          </a:p>
          <a:p>
            <a:pPr lvl="0" algn="ctr">
              <a:lnSpc>
                <a:spcPct val="90000"/>
              </a:lnSpc>
              <a:spcBef>
                <a:spcPts val="700"/>
              </a:spcBef>
            </a:pPr>
            <a:r>
              <a:rPr b="1" sz="2600">
                <a:solidFill>
                  <a:srgbClr val="FFFFFF"/>
                </a:solidFill>
              </a:rPr>
              <a:t>Alan Mislove        Christo Wilson</a:t>
            </a:r>
            <a:endParaRPr b="1" sz="2600">
              <a:solidFill>
                <a:srgbClr val="FFFFFF"/>
              </a:solidFill>
            </a:endParaRPr>
          </a:p>
          <a:p>
            <a:pPr lvl="0" algn="ctr">
              <a:lnSpc>
                <a:spcPct val="90000"/>
              </a:lnSpc>
              <a:spcBef>
                <a:spcPts val="700"/>
              </a:spcBef>
            </a:pPr>
            <a:endParaRPr b="1" sz="2600">
              <a:solidFill>
                <a:srgbClr val="FFFFFF"/>
              </a:solidFill>
            </a:endParaRPr>
          </a:p>
          <a:p>
            <a:pPr lvl="0" algn="ctr">
              <a:lnSpc>
                <a:spcPct val="90000"/>
              </a:lnSpc>
              <a:spcBef>
                <a:spcPts val="700"/>
              </a:spcBef>
            </a:pPr>
            <a:r>
              <a:rPr b="1" sz="2600">
                <a:solidFill>
                  <a:srgbClr val="FC2631"/>
                </a:solidFill>
              </a:rPr>
              <a:t>Northeastern University</a:t>
            </a:r>
          </a:p>
        </p:txBody>
      </p:sp>
      <p:sp>
        <p:nvSpPr>
          <p:cNvPr id="89" name="Shape 89"/>
          <p:cNvSpPr/>
          <p:nvPr>
            <p:ph type="body" idx="1"/>
          </p:nvPr>
        </p:nvSpPr>
        <p:spPr>
          <a:xfrm>
            <a:off x="2362200" y="6050036"/>
            <a:ext cx="6705600" cy="685801"/>
          </a:xfrm>
          <a:prstGeom prst="rect">
            <a:avLst/>
          </a:prstGeom>
        </p:spPr>
        <p:txBody>
          <a:bodyP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152400" y="228600"/>
            <a:ext cx="8839200" cy="990600"/>
          </a:xfrm>
          <a:prstGeom prst="rect">
            <a:avLst/>
          </a:prstGeom>
        </p:spPr>
        <p:txBody>
          <a:bodyPr/>
          <a:lstStyle/>
          <a:p>
            <a:pPr lvl="0">
              <a:defRPr sz="1800">
                <a:solidFill>
                  <a:srgbClr val="000000"/>
                </a:solidFill>
              </a:defRPr>
            </a:pPr>
            <a:r>
              <a:rPr sz="4400">
                <a:solidFill>
                  <a:srgbClr val="464646"/>
                </a:solidFill>
              </a:rPr>
              <a:t>Measuring personalization</a:t>
            </a:r>
          </a:p>
        </p:txBody>
      </p:sp>
      <p:sp>
        <p:nvSpPr>
          <p:cNvPr id="194" name="Shape 194"/>
          <p:cNvSpPr/>
          <p:nvPr>
            <p:ph type="sldNum" sz="quarter" idx="2"/>
          </p:nvPr>
        </p:nvSpPr>
        <p:spPr>
          <a:xfrm>
            <a:off x="0" y="1223250"/>
            <a:ext cx="533400"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lvl="0">
              <a:defRPr b="0" sz="1800">
                <a:solidFill>
                  <a:srgbClr val="000000"/>
                </a:solidFill>
              </a:defRPr>
            </a:pPr>
            <a:fld id="{86CB4B4D-7CA3-9044-876B-883B54F8677D}" type="slidenum">
              <a:rPr b="1" sz="1600">
                <a:solidFill>
                  <a:srgbClr val="FFFFFF"/>
                </a:solidFill>
              </a:rPr>
            </a:fld>
          </a:p>
        </p:txBody>
      </p:sp>
      <p:pic>
        <p:nvPicPr>
          <p:cNvPr id="195" name="image19.png" descr="D:\Pictures\soft-scraps icons\User Coat Green-01.png"/>
          <p:cNvPicPr/>
          <p:nvPr/>
        </p:nvPicPr>
        <p:blipFill>
          <a:blip r:embed="rId3">
            <a:extLst/>
          </a:blip>
          <a:stretch>
            <a:fillRect/>
          </a:stretch>
        </p:blipFill>
        <p:spPr>
          <a:xfrm>
            <a:off x="281537" y="3537922"/>
            <a:ext cx="1070824" cy="1070825"/>
          </a:xfrm>
          <a:prstGeom prst="rect">
            <a:avLst/>
          </a:prstGeom>
          <a:ln w="12700">
            <a:miter lim="400000"/>
          </a:ln>
        </p:spPr>
      </p:pic>
      <p:pic>
        <p:nvPicPr>
          <p:cNvPr id="196" name="image20.png" descr="D:\Pictures\soft-scraps icons\User Coat Blue-01.png"/>
          <p:cNvPicPr/>
          <p:nvPr/>
        </p:nvPicPr>
        <p:blipFill>
          <a:blip r:embed="rId4">
            <a:extLst/>
          </a:blip>
          <a:stretch>
            <a:fillRect/>
          </a:stretch>
        </p:blipFill>
        <p:spPr>
          <a:xfrm>
            <a:off x="281537" y="1704030"/>
            <a:ext cx="1070824" cy="1070825"/>
          </a:xfrm>
          <a:prstGeom prst="rect">
            <a:avLst/>
          </a:prstGeom>
          <a:ln w="12700">
            <a:miter lim="400000"/>
          </a:ln>
        </p:spPr>
      </p:pic>
      <p:sp>
        <p:nvSpPr>
          <p:cNvPr id="197" name="Shape 197"/>
          <p:cNvSpPr/>
          <p:nvPr/>
        </p:nvSpPr>
        <p:spPr>
          <a:xfrm>
            <a:off x="-4206" y="2778849"/>
            <a:ext cx="1515813"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129.10.115.14</a:t>
            </a:r>
          </a:p>
        </p:txBody>
      </p:sp>
      <p:sp>
        <p:nvSpPr>
          <p:cNvPr id="198" name="Shape 198"/>
          <p:cNvSpPr/>
          <p:nvPr/>
        </p:nvSpPr>
        <p:spPr>
          <a:xfrm>
            <a:off x="-4206" y="4589186"/>
            <a:ext cx="1515813"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129.10.115.15</a:t>
            </a:r>
          </a:p>
        </p:txBody>
      </p:sp>
      <p:sp>
        <p:nvSpPr>
          <p:cNvPr id="199" name="Shape 199"/>
          <p:cNvSpPr/>
          <p:nvPr/>
        </p:nvSpPr>
        <p:spPr>
          <a:xfrm>
            <a:off x="7435536" y="4567480"/>
            <a:ext cx="1515813"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74.125.225.67</a:t>
            </a:r>
          </a:p>
        </p:txBody>
      </p:sp>
      <p:sp>
        <p:nvSpPr>
          <p:cNvPr id="200" name="Shape 200"/>
          <p:cNvSpPr/>
          <p:nvPr/>
        </p:nvSpPr>
        <p:spPr>
          <a:xfrm rot="689943">
            <a:off x="1417518" y="2753039"/>
            <a:ext cx="6072136" cy="426347"/>
          </a:xfrm>
          <a:prstGeom prst="rightArrow">
            <a:avLst>
              <a:gd name="adj1" fmla="val 50000"/>
              <a:gd name="adj2" fmla="val 50000"/>
            </a:avLst>
          </a:prstGeom>
          <a:solidFill>
            <a:srgbClr val="2E4F7E"/>
          </a:solidFill>
          <a:ln w="25400">
            <a:solidFill>
              <a:srgbClr val="2B507A"/>
            </a:solidFill>
          </a:ln>
        </p:spPr>
        <p:txBody>
          <a:bodyPr lIns="0" tIns="0" rIns="0" bIns="0" anchor="ctr"/>
          <a:lstStyle/>
          <a:p>
            <a:pPr lvl="0" algn="ctr">
              <a:defRPr>
                <a:solidFill>
                  <a:srgbClr val="FFFFFF"/>
                </a:solidFill>
              </a:defRPr>
            </a:pPr>
          </a:p>
        </p:txBody>
      </p:sp>
      <p:sp>
        <p:nvSpPr>
          <p:cNvPr id="201" name="Shape 201"/>
          <p:cNvSpPr/>
          <p:nvPr/>
        </p:nvSpPr>
        <p:spPr>
          <a:xfrm>
            <a:off x="1435963" y="3792999"/>
            <a:ext cx="6030098" cy="426347"/>
          </a:xfrm>
          <a:prstGeom prst="rightArrow">
            <a:avLst>
              <a:gd name="adj1" fmla="val 50000"/>
              <a:gd name="adj2" fmla="val 50000"/>
            </a:avLst>
          </a:prstGeom>
          <a:solidFill>
            <a:srgbClr val="2E4F7E"/>
          </a:solidFill>
          <a:ln w="25400">
            <a:solidFill>
              <a:srgbClr val="2B507A"/>
            </a:solidFill>
          </a:ln>
        </p:spPr>
        <p:txBody>
          <a:bodyPr lIns="0" tIns="0" rIns="0" bIns="0" anchor="ctr"/>
          <a:lstStyle/>
          <a:p>
            <a:pPr lvl="0" algn="ctr">
              <a:defRPr>
                <a:solidFill>
                  <a:srgbClr val="FFFFFF"/>
                </a:solidFill>
              </a:defRPr>
            </a:pPr>
          </a:p>
        </p:txBody>
      </p:sp>
      <p:grpSp>
        <p:nvGrpSpPr>
          <p:cNvPr id="204" name="Group 204"/>
          <p:cNvGrpSpPr/>
          <p:nvPr/>
        </p:nvGrpSpPr>
        <p:grpSpPr>
          <a:xfrm>
            <a:off x="1631920" y="2757858"/>
            <a:ext cx="3166218" cy="954108"/>
            <a:chOff x="0" y="0"/>
            <a:chExt cx="3166217" cy="954106"/>
          </a:xfrm>
        </p:grpSpPr>
        <p:sp>
          <p:nvSpPr>
            <p:cNvPr id="202" name="Shape 202"/>
            <p:cNvSpPr/>
            <p:nvPr/>
          </p:nvSpPr>
          <p:spPr>
            <a:xfrm flipH="1">
              <a:off x="0" y="0"/>
              <a:ext cx="3166218" cy="9541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297" y="0"/>
                  </a:lnTo>
                  <a:lnTo>
                    <a:pt x="18297" y="3600"/>
                  </a:lnTo>
                  <a:lnTo>
                    <a:pt x="21600" y="3908"/>
                  </a:lnTo>
                  <a:lnTo>
                    <a:pt x="18297" y="9000"/>
                  </a:lnTo>
                  <a:lnTo>
                    <a:pt x="18297" y="21600"/>
                  </a:lnTo>
                  <a:lnTo>
                    <a:pt x="0" y="21600"/>
                  </a:lnTo>
                  <a:lnTo>
                    <a:pt x="0" y="3600"/>
                  </a:lnTo>
                  <a:close/>
                </a:path>
              </a:pathLst>
            </a:custGeom>
            <a:solidFill>
              <a:srgbClr val="DA1F28"/>
            </a:solidFill>
            <a:ln w="38100" cap="flat">
              <a:solidFill>
                <a:srgbClr val="6D0F14"/>
              </a:solidFill>
              <a:prstDash val="solid"/>
              <a:bevel/>
            </a:ln>
            <a:effectLst/>
          </p:spPr>
          <p:txBody>
            <a:bodyPr wrap="square" lIns="0" tIns="0" rIns="0" bIns="0" numCol="1" anchor="ctr">
              <a:noAutofit/>
            </a:bodyPr>
            <a:lstStyle/>
            <a:p>
              <a:pPr lvl="0" algn="ctr">
                <a:defRPr>
                  <a:solidFill>
                    <a:srgbClr val="FFFFFF"/>
                  </a:solidFill>
                </a:defRPr>
              </a:pPr>
            </a:p>
          </p:txBody>
        </p:sp>
        <p:sp>
          <p:nvSpPr>
            <p:cNvPr id="203" name="Shape 203"/>
            <p:cNvSpPr/>
            <p:nvPr/>
          </p:nvSpPr>
          <p:spPr>
            <a:xfrm>
              <a:off x="484184" y="0"/>
              <a:ext cx="2682032"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lvl="0">
                <a:defRPr sz="1800">
                  <a:solidFill>
                    <a:srgbClr val="000000"/>
                  </a:solidFill>
                </a:defRPr>
              </a:pPr>
              <a:r>
                <a:rPr sz="2800">
                  <a:solidFill>
                    <a:srgbClr val="FFFFFF"/>
                  </a:solidFill>
                </a:rPr>
                <a:t>IP addresses in the same /24</a:t>
              </a:r>
            </a:p>
          </p:txBody>
        </p:sp>
      </p:grpSp>
      <p:grpSp>
        <p:nvGrpSpPr>
          <p:cNvPr id="207" name="Group 207"/>
          <p:cNvGrpSpPr/>
          <p:nvPr/>
        </p:nvGrpSpPr>
        <p:grpSpPr>
          <a:xfrm>
            <a:off x="4762198" y="1644525"/>
            <a:ext cx="2682034" cy="1424492"/>
            <a:chOff x="0" y="0"/>
            <a:chExt cx="2682032" cy="1424491"/>
          </a:xfrm>
        </p:grpSpPr>
        <p:sp>
          <p:nvSpPr>
            <p:cNvPr id="205" name="Shape 205"/>
            <p:cNvSpPr/>
            <p:nvPr/>
          </p:nvSpPr>
          <p:spPr>
            <a:xfrm flipH="1">
              <a:off x="2" y="0"/>
              <a:ext cx="2682031" cy="14244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467"/>
                  </a:lnTo>
                  <a:lnTo>
                    <a:pt x="18000" y="14467"/>
                  </a:lnTo>
                  <a:lnTo>
                    <a:pt x="12612" y="21600"/>
                  </a:lnTo>
                  <a:lnTo>
                    <a:pt x="12600" y="14467"/>
                  </a:lnTo>
                  <a:lnTo>
                    <a:pt x="0" y="14467"/>
                  </a:lnTo>
                  <a:lnTo>
                    <a:pt x="0" y="8439"/>
                  </a:lnTo>
                  <a:close/>
                </a:path>
              </a:pathLst>
            </a:custGeom>
            <a:solidFill>
              <a:srgbClr val="DA1F28"/>
            </a:solidFill>
            <a:ln w="38100" cap="flat">
              <a:solidFill>
                <a:srgbClr val="6D0F14"/>
              </a:solidFill>
              <a:prstDash val="solid"/>
              <a:bevel/>
            </a:ln>
            <a:effectLst/>
          </p:spPr>
          <p:txBody>
            <a:bodyPr wrap="square" lIns="0" tIns="0" rIns="0" bIns="0" numCol="1" anchor="ctr">
              <a:noAutofit/>
            </a:bodyPr>
            <a:lstStyle/>
            <a:p>
              <a:pPr lvl="0" algn="ctr">
                <a:defRPr>
                  <a:solidFill>
                    <a:srgbClr val="FFFFFF"/>
                  </a:solidFill>
                </a:defRPr>
              </a:pPr>
            </a:p>
          </p:txBody>
        </p:sp>
        <p:sp>
          <p:nvSpPr>
            <p:cNvPr id="206" name="Shape 206"/>
            <p:cNvSpPr/>
            <p:nvPr/>
          </p:nvSpPr>
          <p:spPr>
            <a:xfrm>
              <a:off x="0" y="0"/>
              <a:ext cx="2682031"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lvl="0">
                <a:defRPr sz="1800">
                  <a:solidFill>
                    <a:srgbClr val="000000"/>
                  </a:solidFill>
                </a:defRPr>
              </a:pPr>
              <a:r>
                <a:rPr sz="2800">
                  <a:solidFill>
                    <a:srgbClr val="FFFFFF"/>
                  </a:solidFill>
                </a:rPr>
                <a:t>Queries run at the same time</a:t>
              </a:r>
            </a:p>
          </p:txBody>
        </p:sp>
      </p:grpSp>
      <p:grpSp>
        <p:nvGrpSpPr>
          <p:cNvPr id="210" name="Group 210"/>
          <p:cNvGrpSpPr/>
          <p:nvPr/>
        </p:nvGrpSpPr>
        <p:grpSpPr>
          <a:xfrm>
            <a:off x="6103214" y="5094557"/>
            <a:ext cx="2682033" cy="849045"/>
            <a:chOff x="0" y="0"/>
            <a:chExt cx="2682032" cy="849044"/>
          </a:xfrm>
        </p:grpSpPr>
        <p:sp>
          <p:nvSpPr>
            <p:cNvPr id="208" name="Shape 208"/>
            <p:cNvSpPr/>
            <p:nvPr/>
          </p:nvSpPr>
          <p:spPr>
            <a:xfrm flipH="1">
              <a:off x="2" y="0"/>
              <a:ext cx="2682031" cy="8490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550"/>
                  </a:moveTo>
                  <a:lnTo>
                    <a:pt x="3600" y="6550"/>
                  </a:lnTo>
                  <a:lnTo>
                    <a:pt x="3582" y="0"/>
                  </a:lnTo>
                  <a:lnTo>
                    <a:pt x="9000" y="6550"/>
                  </a:lnTo>
                  <a:lnTo>
                    <a:pt x="21600" y="6550"/>
                  </a:lnTo>
                  <a:lnTo>
                    <a:pt x="21600" y="21600"/>
                  </a:lnTo>
                  <a:lnTo>
                    <a:pt x="0" y="21600"/>
                  </a:lnTo>
                  <a:lnTo>
                    <a:pt x="0" y="9058"/>
                  </a:lnTo>
                  <a:close/>
                </a:path>
              </a:pathLst>
            </a:custGeom>
            <a:solidFill>
              <a:srgbClr val="DA1F28"/>
            </a:solidFill>
            <a:ln w="38100" cap="flat">
              <a:solidFill>
                <a:srgbClr val="6D0F14"/>
              </a:solidFill>
              <a:prstDash val="solid"/>
              <a:bevel/>
            </a:ln>
            <a:effectLst/>
          </p:spPr>
          <p:txBody>
            <a:bodyPr wrap="square" lIns="0" tIns="0" rIns="0" bIns="0" numCol="1" anchor="ctr">
              <a:noAutofit/>
            </a:bodyPr>
            <a:lstStyle/>
            <a:p>
              <a:pPr lvl="0" algn="ctr">
                <a:defRPr>
                  <a:solidFill>
                    <a:srgbClr val="FFFFFF"/>
                  </a:solidFill>
                </a:defRPr>
              </a:pPr>
            </a:p>
          </p:txBody>
        </p:sp>
        <p:sp>
          <p:nvSpPr>
            <p:cNvPr id="209" name="Shape 209"/>
            <p:cNvSpPr/>
            <p:nvPr/>
          </p:nvSpPr>
          <p:spPr>
            <a:xfrm>
              <a:off x="0" y="257446"/>
              <a:ext cx="2682031"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lvl="0">
                <a:defRPr sz="1800">
                  <a:solidFill>
                    <a:srgbClr val="000000"/>
                  </a:solidFill>
                </a:defRPr>
              </a:pPr>
              <a:r>
                <a:rPr sz="2800">
                  <a:solidFill>
                    <a:srgbClr val="FFFFFF"/>
                  </a:solidFill>
                </a:rPr>
                <a:t>Same IP address</a:t>
              </a:r>
            </a:p>
          </p:txBody>
        </p:sp>
      </p:grpSp>
      <p:sp>
        <p:nvSpPr>
          <p:cNvPr id="211" name="Shape 211"/>
          <p:cNvSpPr/>
          <p:nvPr/>
        </p:nvSpPr>
        <p:spPr>
          <a:xfrm>
            <a:off x="3814667" y="3785696"/>
            <a:ext cx="3688719" cy="438968"/>
          </a:xfrm>
          <a:prstGeom prst="leftArrow">
            <a:avLst>
              <a:gd name="adj1" fmla="val 50000"/>
              <a:gd name="adj2" fmla="val 50000"/>
            </a:avLst>
          </a:prstGeom>
          <a:solidFill>
            <a:srgbClr val="2E4F7E"/>
          </a:solidFill>
          <a:ln w="25400">
            <a:solidFill>
              <a:srgbClr val="2B507A"/>
            </a:solidFill>
          </a:ln>
        </p:spPr>
        <p:txBody>
          <a:bodyPr lIns="0" tIns="0" rIns="0" bIns="0" anchor="ctr"/>
          <a:lstStyle/>
          <a:p>
            <a:pPr lvl="0" algn="ctr">
              <a:defRPr>
                <a:solidFill>
                  <a:srgbClr val="FFFFFF"/>
                </a:solidFill>
              </a:defRPr>
            </a:pPr>
          </a:p>
        </p:txBody>
      </p:sp>
      <p:sp>
        <p:nvSpPr>
          <p:cNvPr id="212" name="Shape 212"/>
          <p:cNvSpPr/>
          <p:nvPr/>
        </p:nvSpPr>
        <p:spPr>
          <a:xfrm rot="681678">
            <a:off x="3716435" y="3004449"/>
            <a:ext cx="3780757" cy="438968"/>
          </a:xfrm>
          <a:prstGeom prst="leftArrow">
            <a:avLst>
              <a:gd name="adj1" fmla="val 50000"/>
              <a:gd name="adj2" fmla="val 50000"/>
            </a:avLst>
          </a:prstGeom>
          <a:solidFill>
            <a:srgbClr val="2E4F7E"/>
          </a:solidFill>
          <a:ln w="25400">
            <a:solidFill>
              <a:srgbClr val="2B507A"/>
            </a:solidFill>
          </a:ln>
        </p:spPr>
        <p:txBody>
          <a:bodyPr lIns="0" tIns="0" rIns="0" bIns="0" anchor="ctr"/>
          <a:lstStyle/>
          <a:p>
            <a:pPr lvl="0" algn="ctr">
              <a:defRPr>
                <a:solidFill>
                  <a:srgbClr val="FFFFFF"/>
                </a:solidFill>
              </a:defRPr>
            </a:pPr>
          </a:p>
        </p:txBody>
      </p:sp>
      <p:sp>
        <p:nvSpPr>
          <p:cNvPr id="213" name="Shape 213"/>
          <p:cNvSpPr/>
          <p:nvPr/>
        </p:nvSpPr>
        <p:spPr>
          <a:xfrm>
            <a:off x="3834405" y="1753383"/>
            <a:ext cx="636345" cy="20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0"/>
                </a:lnTo>
                <a:cubicBezTo>
                  <a:pt x="5965" y="0"/>
                  <a:pt x="10800" y="246"/>
                  <a:pt x="10800" y="548"/>
                </a:cubicBezTo>
                <a:lnTo>
                  <a:pt x="10800" y="10252"/>
                </a:lnTo>
                <a:cubicBezTo>
                  <a:pt x="10800" y="10554"/>
                  <a:pt x="15635" y="10800"/>
                  <a:pt x="21600" y="10800"/>
                </a:cubicBezTo>
                <a:cubicBezTo>
                  <a:pt x="15635" y="10800"/>
                  <a:pt x="10800" y="11046"/>
                  <a:pt x="10800" y="11348"/>
                </a:cubicBezTo>
                <a:lnTo>
                  <a:pt x="10800" y="21052"/>
                </a:lnTo>
                <a:cubicBezTo>
                  <a:pt x="10800" y="21354"/>
                  <a:pt x="5965" y="21600"/>
                  <a:pt x="0" y="21600"/>
                </a:cubicBezTo>
              </a:path>
            </a:pathLst>
          </a:custGeom>
          <a:ln w="76200">
            <a:solidFill>
              <a:srgbClr val="DA1F28"/>
            </a:solidFill>
          </a:ln>
        </p:spPr>
        <p:txBody>
          <a:bodyPr lIns="0" tIns="0" rIns="0" bIns="0" anchor="ctr"/>
          <a:lstStyle/>
          <a:p>
            <a:pPr lvl="0" algn="ctr"/>
          </a:p>
        </p:txBody>
      </p:sp>
      <p:pic>
        <p:nvPicPr>
          <p:cNvPr id="214" name="image19.png" descr="D:\Pictures\soft-scraps icons\User Coat Green-01.png"/>
          <p:cNvPicPr/>
          <p:nvPr/>
        </p:nvPicPr>
        <p:blipFill>
          <a:blip r:embed="rId3">
            <a:extLst/>
          </a:blip>
          <a:stretch>
            <a:fillRect/>
          </a:stretch>
        </p:blipFill>
        <p:spPr>
          <a:xfrm>
            <a:off x="281537" y="5366722"/>
            <a:ext cx="1070824" cy="1070825"/>
          </a:xfrm>
          <a:prstGeom prst="rect">
            <a:avLst/>
          </a:prstGeom>
          <a:ln w="12700">
            <a:miter lim="400000"/>
          </a:ln>
        </p:spPr>
      </p:pic>
      <p:sp>
        <p:nvSpPr>
          <p:cNvPr id="215" name="Shape 215"/>
          <p:cNvSpPr/>
          <p:nvPr/>
        </p:nvSpPr>
        <p:spPr>
          <a:xfrm>
            <a:off x="-4206" y="6437546"/>
            <a:ext cx="1515813"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129.10.115.16</a:t>
            </a:r>
          </a:p>
        </p:txBody>
      </p:sp>
      <p:sp>
        <p:nvSpPr>
          <p:cNvPr id="216" name="Shape 216"/>
          <p:cNvSpPr/>
          <p:nvPr/>
        </p:nvSpPr>
        <p:spPr>
          <a:xfrm>
            <a:off x="3814667" y="4168749"/>
            <a:ext cx="636345" cy="20884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0"/>
                </a:lnTo>
                <a:cubicBezTo>
                  <a:pt x="5965" y="0"/>
                  <a:pt x="10800" y="246"/>
                  <a:pt x="10800" y="548"/>
                </a:cubicBezTo>
                <a:lnTo>
                  <a:pt x="10800" y="10252"/>
                </a:lnTo>
                <a:cubicBezTo>
                  <a:pt x="10800" y="10554"/>
                  <a:pt x="15635" y="10800"/>
                  <a:pt x="21600" y="10800"/>
                </a:cubicBezTo>
                <a:cubicBezTo>
                  <a:pt x="15635" y="10800"/>
                  <a:pt x="10800" y="11046"/>
                  <a:pt x="10800" y="11348"/>
                </a:cubicBezTo>
                <a:lnTo>
                  <a:pt x="10800" y="21052"/>
                </a:lnTo>
                <a:cubicBezTo>
                  <a:pt x="10800" y="21354"/>
                  <a:pt x="5965" y="21600"/>
                  <a:pt x="0" y="21600"/>
                </a:cubicBezTo>
              </a:path>
            </a:pathLst>
          </a:custGeom>
          <a:ln w="76200">
            <a:solidFill>
              <a:srgbClr val="DA1F28"/>
            </a:solidFill>
          </a:ln>
        </p:spPr>
        <p:txBody>
          <a:bodyPr lIns="0" tIns="0" rIns="0" bIns="0" anchor="ctr"/>
          <a:lstStyle/>
          <a:p>
            <a:pPr lvl="0" algn="ctr"/>
          </a:p>
        </p:txBody>
      </p:sp>
      <p:grpSp>
        <p:nvGrpSpPr>
          <p:cNvPr id="219" name="Group 219"/>
          <p:cNvGrpSpPr/>
          <p:nvPr/>
        </p:nvGrpSpPr>
        <p:grpSpPr>
          <a:xfrm>
            <a:off x="4576857" y="4869874"/>
            <a:ext cx="3688394" cy="699983"/>
            <a:chOff x="0" y="0"/>
            <a:chExt cx="3688393" cy="699982"/>
          </a:xfrm>
        </p:grpSpPr>
        <p:sp>
          <p:nvSpPr>
            <p:cNvPr id="217" name="Shape 217"/>
            <p:cNvSpPr/>
            <p:nvPr/>
          </p:nvSpPr>
          <p:spPr>
            <a:xfrm>
              <a:off x="-1" y="0"/>
              <a:ext cx="3688395" cy="699983"/>
            </a:xfrm>
            <a:prstGeom prst="rect">
              <a:avLst/>
            </a:prstGeom>
            <a:solidFill>
              <a:srgbClr val="DA1F28"/>
            </a:solidFill>
            <a:ln w="57150" cap="flat">
              <a:solidFill>
                <a:srgbClr val="6D0F14"/>
              </a:solidFill>
              <a:prstDash val="solid"/>
              <a:bevel/>
            </a:ln>
            <a:effectLst/>
          </p:spPr>
          <p:txBody>
            <a:bodyPr wrap="square" lIns="0" tIns="0" rIns="0" bIns="0" numCol="1" anchor="ctr">
              <a:noAutofit/>
            </a:bodyPr>
            <a:lstStyle/>
            <a:p>
              <a:pPr lvl="0" algn="ctr">
                <a:defRPr>
                  <a:solidFill>
                    <a:srgbClr val="FFFFFF"/>
                  </a:solidFill>
                </a:defRPr>
              </a:pPr>
            </a:p>
          </p:txBody>
        </p:sp>
        <p:sp>
          <p:nvSpPr>
            <p:cNvPr id="218" name="Shape 218"/>
            <p:cNvSpPr/>
            <p:nvPr/>
          </p:nvSpPr>
          <p:spPr>
            <a:xfrm>
              <a:off x="44364" y="32382"/>
              <a:ext cx="3623816"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114300" algn="ctr">
                <a:spcBef>
                  <a:spcPts val="600"/>
                </a:spcBef>
                <a:defRPr sz="2800">
                  <a:solidFill>
                    <a:srgbClr val="FFFFFF"/>
                  </a:solidFill>
                </a:defRPr>
              </a:lvl1pPr>
            </a:lstStyle>
            <a:p>
              <a:pPr lvl="0">
                <a:defRPr sz="1800">
                  <a:solidFill>
                    <a:srgbClr val="000000"/>
                  </a:solidFill>
                </a:defRPr>
              </a:pPr>
              <a:r>
                <a:rPr sz="2800">
                  <a:solidFill>
                    <a:srgbClr val="FFFFFF"/>
                  </a:solidFill>
                </a:rPr>
                <a:t>Noise</a:t>
              </a:r>
            </a:p>
          </p:txBody>
        </p:sp>
      </p:grpSp>
      <p:grpSp>
        <p:nvGrpSpPr>
          <p:cNvPr id="222" name="Group 222"/>
          <p:cNvGrpSpPr/>
          <p:nvPr/>
        </p:nvGrpSpPr>
        <p:grpSpPr>
          <a:xfrm>
            <a:off x="4606280" y="2175093"/>
            <a:ext cx="3688394" cy="1181335"/>
            <a:chOff x="0" y="0"/>
            <a:chExt cx="3688393" cy="1181333"/>
          </a:xfrm>
        </p:grpSpPr>
        <p:sp>
          <p:nvSpPr>
            <p:cNvPr id="220" name="Shape 220"/>
            <p:cNvSpPr/>
            <p:nvPr/>
          </p:nvSpPr>
          <p:spPr>
            <a:xfrm>
              <a:off x="-1" y="0"/>
              <a:ext cx="3688395" cy="1181334"/>
            </a:xfrm>
            <a:prstGeom prst="rect">
              <a:avLst/>
            </a:prstGeom>
            <a:solidFill>
              <a:srgbClr val="DA1F28"/>
            </a:solidFill>
            <a:ln w="57150" cap="flat">
              <a:solidFill>
                <a:srgbClr val="6D0F14"/>
              </a:solidFill>
              <a:prstDash val="solid"/>
              <a:bevel/>
            </a:ln>
            <a:effectLst/>
          </p:spPr>
          <p:txBody>
            <a:bodyPr wrap="square" lIns="0" tIns="0" rIns="0" bIns="0" numCol="1" anchor="ctr">
              <a:noAutofit/>
            </a:bodyPr>
            <a:lstStyle/>
            <a:p>
              <a:pPr lvl="0" algn="ctr">
                <a:defRPr>
                  <a:solidFill>
                    <a:srgbClr val="FFFFFF"/>
                  </a:solidFill>
                </a:defRPr>
              </a:pPr>
            </a:p>
          </p:txBody>
        </p:sp>
        <p:sp>
          <p:nvSpPr>
            <p:cNvPr id="221" name="Shape 221"/>
            <p:cNvSpPr/>
            <p:nvPr/>
          </p:nvSpPr>
          <p:spPr>
            <a:xfrm>
              <a:off x="44364" y="54649"/>
              <a:ext cx="3623816"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indent="114300" algn="ctr">
                <a:spcBef>
                  <a:spcPts val="600"/>
                </a:spcBef>
              </a:pPr>
              <a:r>
                <a:rPr sz="2400">
                  <a:solidFill>
                    <a:srgbClr val="FFFFFF"/>
                  </a:solidFill>
                </a:rPr>
                <a:t>Difference – Noise  = </a:t>
              </a:r>
              <a:r>
                <a:rPr sz="2800">
                  <a:solidFill>
                    <a:srgbClr val="FFFFFF"/>
                  </a:solidFill>
                </a:rPr>
                <a:t>Personalization</a:t>
              </a:r>
            </a:p>
          </p:txBody>
        </p:sp>
      </p:grpSp>
      <p:sp>
        <p:nvSpPr>
          <p:cNvPr id="223" name="Shape 223"/>
          <p:cNvSpPr/>
          <p:nvPr/>
        </p:nvSpPr>
        <p:spPr>
          <a:xfrm rot="20656355">
            <a:off x="3740024" y="4731146"/>
            <a:ext cx="3774524" cy="438968"/>
          </a:xfrm>
          <a:prstGeom prst="leftArrow">
            <a:avLst>
              <a:gd name="adj1" fmla="val 50000"/>
              <a:gd name="adj2" fmla="val 50000"/>
            </a:avLst>
          </a:prstGeom>
          <a:solidFill>
            <a:srgbClr val="2E4F7E"/>
          </a:solidFill>
          <a:ln w="25400">
            <a:solidFill>
              <a:srgbClr val="2B507A"/>
            </a:solidFill>
          </a:ln>
        </p:spPr>
        <p:txBody>
          <a:bodyPr lIns="0" tIns="0" rIns="0" bIns="0" anchor="ctr"/>
          <a:lstStyle/>
          <a:p>
            <a:pPr lvl="0" algn="ctr">
              <a:defRPr>
                <a:solidFill>
                  <a:srgbClr val="FFFFFF"/>
                </a:solidFill>
              </a:defRPr>
            </a:pPr>
          </a:p>
        </p:txBody>
      </p:sp>
      <p:pic>
        <p:nvPicPr>
          <p:cNvPr id="224" name="image21.jpg" descr="bestbuy.jpeg"/>
          <p:cNvPicPr/>
          <p:nvPr/>
        </p:nvPicPr>
        <p:blipFill>
          <a:blip r:embed="rId5">
            <a:extLst/>
          </a:blip>
          <a:stretch>
            <a:fillRect/>
          </a:stretch>
        </p:blipFill>
        <p:spPr>
          <a:xfrm>
            <a:off x="7467600" y="3378200"/>
            <a:ext cx="1676400" cy="1254499"/>
          </a:xfrm>
          <a:prstGeom prst="rect">
            <a:avLst/>
          </a:prstGeom>
          <a:ln w="12700">
            <a:miter lim="400000"/>
          </a:ln>
        </p:spPr>
      </p:pic>
      <p:pic>
        <p:nvPicPr>
          <p:cNvPr id="225" name="image22.png" descr="C:\Users\bowli_000\Desktop\assets\new-google-logo-knockoff.png"/>
          <p:cNvPicPr/>
          <p:nvPr/>
        </p:nvPicPr>
        <p:blipFill>
          <a:blip r:embed="rId6">
            <a:extLst/>
          </a:blip>
          <a:stretch>
            <a:fillRect/>
          </a:stretch>
        </p:blipFill>
        <p:spPr>
          <a:xfrm>
            <a:off x="-3722614" y="5619979"/>
            <a:ext cx="1104901" cy="429684"/>
          </a:xfrm>
          <a:prstGeom prst="rect">
            <a:avLst/>
          </a:prstGeom>
          <a:ln w="12700">
            <a:miter lim="400000"/>
          </a:ln>
        </p:spPr>
      </p:pic>
      <p:grpSp>
        <p:nvGrpSpPr>
          <p:cNvPr id="238" name="Group 238"/>
          <p:cNvGrpSpPr/>
          <p:nvPr/>
        </p:nvGrpSpPr>
        <p:grpSpPr>
          <a:xfrm>
            <a:off x="1501320" y="1619362"/>
            <a:ext cx="2113948" cy="1130032"/>
            <a:chOff x="0" y="0"/>
            <a:chExt cx="2113946" cy="1130031"/>
          </a:xfrm>
        </p:grpSpPr>
        <p:grpSp>
          <p:nvGrpSpPr>
            <p:cNvPr id="236" name="Group 236"/>
            <p:cNvGrpSpPr/>
            <p:nvPr/>
          </p:nvGrpSpPr>
          <p:grpSpPr>
            <a:xfrm>
              <a:off x="0" y="-1"/>
              <a:ext cx="2113947" cy="1130033"/>
              <a:chOff x="0" y="0"/>
              <a:chExt cx="2113946" cy="1130031"/>
            </a:xfrm>
          </p:grpSpPr>
          <p:grpSp>
            <p:nvGrpSpPr>
              <p:cNvPr id="233" name="Group 233"/>
              <p:cNvGrpSpPr/>
              <p:nvPr/>
            </p:nvGrpSpPr>
            <p:grpSpPr>
              <a:xfrm>
                <a:off x="0" y="-1"/>
                <a:ext cx="2113947" cy="1130033"/>
                <a:chOff x="0" y="0"/>
                <a:chExt cx="2113946" cy="1130031"/>
              </a:xfrm>
            </p:grpSpPr>
            <p:grpSp>
              <p:nvGrpSpPr>
                <p:cNvPr id="229" name="Group 229"/>
                <p:cNvGrpSpPr/>
                <p:nvPr/>
              </p:nvGrpSpPr>
              <p:grpSpPr>
                <a:xfrm>
                  <a:off x="0" y="-1"/>
                  <a:ext cx="2113947" cy="1130033"/>
                  <a:chOff x="0" y="0"/>
                  <a:chExt cx="2113946" cy="1130031"/>
                </a:xfrm>
              </p:grpSpPr>
              <p:sp>
                <p:nvSpPr>
                  <p:cNvPr id="226" name="Shape 226"/>
                  <p:cNvSpPr/>
                  <p:nvPr/>
                </p:nvSpPr>
                <p:spPr>
                  <a:xfrm>
                    <a:off x="0" y="-1"/>
                    <a:ext cx="2113947" cy="113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829"/>
                        </a:lnTo>
                        <a:lnTo>
                          <a:pt x="19050" y="21600"/>
                        </a:lnTo>
                        <a:lnTo>
                          <a:pt x="0" y="21600"/>
                        </a:lnTo>
                        <a:close/>
                      </a:path>
                    </a:pathLst>
                  </a:custGeom>
                  <a:solidFill>
                    <a:srgbClr val="FFFFFF"/>
                  </a:solidFill>
                  <a:ln w="12700" cap="flat">
                    <a:noFill/>
                    <a:miter lim="400000"/>
                  </a:ln>
                  <a:effectLst>
                    <a:outerShdw sx="100000" sy="100000" kx="0" ky="0" algn="b" rotWithShape="0" blurRad="50800" dist="38100" dir="5400000">
                      <a:srgbClr val="000000">
                        <a:alpha val="40000"/>
                      </a:srgbClr>
                    </a:outerShdw>
                  </a:effectLst>
                </p:spPr>
                <p:txBody>
                  <a:bodyPr wrap="square" lIns="0" tIns="0" rIns="0" bIns="0" numCol="1" anchor="ctr">
                    <a:noAutofit/>
                  </a:bodyPr>
                  <a:lstStyle/>
                  <a:p>
                    <a:pPr lvl="0" algn="ctr">
                      <a:defRPr>
                        <a:solidFill>
                          <a:srgbClr val="FFFFFF"/>
                        </a:solidFill>
                      </a:defRPr>
                    </a:pPr>
                  </a:p>
                </p:txBody>
              </p:sp>
              <p:sp>
                <p:nvSpPr>
                  <p:cNvPr id="227" name="Shape 227"/>
                  <p:cNvSpPr/>
                  <p:nvPr/>
                </p:nvSpPr>
                <p:spPr>
                  <a:xfrm>
                    <a:off x="1864367" y="880451"/>
                    <a:ext cx="249580" cy="249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28" name="Shape 228"/>
                  <p:cNvSpPr/>
                  <p:nvPr/>
                </p:nvSpPr>
                <p:spPr>
                  <a:xfrm>
                    <a:off x="0" y="-1"/>
                    <a:ext cx="2113947" cy="113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50" y="21600"/>
                        </a:moveTo>
                        <a:lnTo>
                          <a:pt x="19560" y="17784"/>
                        </a:lnTo>
                        <a:lnTo>
                          <a:pt x="21600" y="16829"/>
                        </a:lnTo>
                        <a:lnTo>
                          <a:pt x="19050" y="21600"/>
                        </a:lnTo>
                        <a:lnTo>
                          <a:pt x="0" y="21600"/>
                        </a:lnTo>
                        <a:lnTo>
                          <a:pt x="0" y="0"/>
                        </a:lnTo>
                        <a:lnTo>
                          <a:pt x="21600" y="0"/>
                        </a:lnTo>
                        <a:lnTo>
                          <a:pt x="21600" y="16829"/>
                        </a:lnTo>
                      </a:path>
                    </a:pathLst>
                  </a:custGeom>
                  <a:noFill/>
                  <a:ln w="28575" cap="flat">
                    <a:solidFill>
                      <a:srgbClr val="0D0D0D"/>
                    </a:solidFill>
                    <a:prstDash val="solid"/>
                    <a:bevel/>
                  </a:ln>
                  <a:effectLst/>
                </p:spPr>
                <p:txBody>
                  <a:bodyPr wrap="square" lIns="0" tIns="0" rIns="0" bIns="0" numCol="1" anchor="ctr">
                    <a:noAutofit/>
                  </a:bodyPr>
                  <a:lstStyle/>
                  <a:p>
                    <a:pPr lvl="0" algn="ctr">
                      <a:defRPr>
                        <a:solidFill>
                          <a:srgbClr val="FFFFFF"/>
                        </a:solidFill>
                      </a:defRPr>
                    </a:pPr>
                  </a:p>
                </p:txBody>
              </p:sp>
            </p:grpSp>
            <p:grpSp>
              <p:nvGrpSpPr>
                <p:cNvPr id="232" name="Group 232"/>
                <p:cNvGrpSpPr/>
                <p:nvPr/>
              </p:nvGrpSpPr>
              <p:grpSpPr>
                <a:xfrm>
                  <a:off x="5750" y="171"/>
                  <a:ext cx="2091266" cy="583183"/>
                  <a:chOff x="0" y="0"/>
                  <a:chExt cx="2091264" cy="583182"/>
                </a:xfrm>
              </p:grpSpPr>
              <p:pic>
                <p:nvPicPr>
                  <p:cNvPr id="230" name="image17.png" descr="Screen Shot 2014-07-18 at 22.02.04 PM.png"/>
                  <p:cNvPicPr/>
                  <p:nvPr/>
                </p:nvPicPr>
                <p:blipFill>
                  <a:blip r:embed="rId7">
                    <a:extLst/>
                  </a:blip>
                  <a:stretch>
                    <a:fillRect/>
                  </a:stretch>
                </p:blipFill>
                <p:spPr>
                  <a:xfrm>
                    <a:off x="1358997" y="0"/>
                    <a:ext cx="732268" cy="581940"/>
                  </a:xfrm>
                  <a:prstGeom prst="rect">
                    <a:avLst/>
                  </a:prstGeom>
                  <a:ln w="12700" cap="flat">
                    <a:noFill/>
                    <a:miter lim="400000"/>
                  </a:ln>
                  <a:effectLst/>
                </p:spPr>
              </p:pic>
              <p:pic>
                <p:nvPicPr>
                  <p:cNvPr id="231" name="image18.png" descr="Screen Shot 2014-07-18 at 22.05.18 PM.png"/>
                  <p:cNvPicPr/>
                  <p:nvPr/>
                </p:nvPicPr>
                <p:blipFill>
                  <a:blip r:embed="rId8">
                    <a:extLst/>
                  </a:blip>
                  <a:stretch>
                    <a:fillRect/>
                  </a:stretch>
                </p:blipFill>
                <p:spPr>
                  <a:xfrm>
                    <a:off x="-1" y="6049"/>
                    <a:ext cx="1415619" cy="577134"/>
                  </a:xfrm>
                  <a:prstGeom prst="rect">
                    <a:avLst/>
                  </a:prstGeom>
                  <a:ln w="12700" cap="flat">
                    <a:noFill/>
                    <a:miter lim="400000"/>
                  </a:ln>
                  <a:effectLst/>
                </p:spPr>
              </p:pic>
            </p:grpSp>
          </p:grpSp>
          <p:sp>
            <p:nvSpPr>
              <p:cNvPr id="234" name="Shape 234"/>
              <p:cNvSpPr/>
              <p:nvPr/>
            </p:nvSpPr>
            <p:spPr>
              <a:xfrm>
                <a:off x="43648" y="590598"/>
                <a:ext cx="109663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0066FF"/>
                    </a:solidFill>
                  </a:defRPr>
                </a:lvl1pPr>
              </a:lstStyle>
              <a:p>
                <a:pPr lvl="0">
                  <a:defRPr>
                    <a:solidFill>
                      <a:srgbClr val="000000"/>
                    </a:solidFill>
                  </a:defRPr>
                </a:pPr>
                <a:r>
                  <a:rPr>
                    <a:solidFill>
                      <a:srgbClr val="0066FF"/>
                    </a:solidFill>
                  </a:rPr>
                  <a:t>product1</a:t>
                </a:r>
              </a:p>
            </p:txBody>
          </p:sp>
          <p:sp>
            <p:nvSpPr>
              <p:cNvPr id="235" name="Shape 235"/>
              <p:cNvSpPr/>
              <p:nvPr/>
            </p:nvSpPr>
            <p:spPr>
              <a:xfrm>
                <a:off x="1372933" y="590598"/>
                <a:ext cx="376966"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0066FF"/>
                    </a:solidFill>
                  </a:defRPr>
                </a:lvl1pPr>
              </a:lstStyle>
              <a:p>
                <a:pPr lvl="0">
                  <a:defRPr>
                    <a:solidFill>
                      <a:srgbClr val="000000"/>
                    </a:solidFill>
                  </a:defRPr>
                </a:pPr>
                <a:r>
                  <a:rPr>
                    <a:solidFill>
                      <a:srgbClr val="0066FF"/>
                    </a:solidFill>
                  </a:rPr>
                  <a:t>$</a:t>
                </a:r>
              </a:p>
            </p:txBody>
          </p:sp>
        </p:grpSp>
        <p:sp>
          <p:nvSpPr>
            <p:cNvPr id="237" name="Shape 237"/>
            <p:cNvSpPr/>
            <p:nvPr/>
          </p:nvSpPr>
          <p:spPr>
            <a:xfrm>
              <a:off x="52118" y="879977"/>
              <a:ext cx="1648381"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700"/>
              </a:lvl1pPr>
            </a:lstStyle>
            <a:p>
              <a:pPr lvl="0">
                <a:defRPr sz="1800"/>
              </a:pPr>
              <a:r>
                <a:rPr sz="700"/>
                <a:t>Lorem ipsum dolor sit amet </a:t>
              </a:r>
            </a:p>
          </p:txBody>
        </p:sp>
      </p:grpSp>
      <p:grpSp>
        <p:nvGrpSpPr>
          <p:cNvPr id="251" name="Group 251"/>
          <p:cNvGrpSpPr/>
          <p:nvPr/>
        </p:nvGrpSpPr>
        <p:grpSpPr>
          <a:xfrm>
            <a:off x="1526719" y="3448148"/>
            <a:ext cx="2113947" cy="1130032"/>
            <a:chOff x="0" y="0"/>
            <a:chExt cx="2113946" cy="1130031"/>
          </a:xfrm>
        </p:grpSpPr>
        <p:grpSp>
          <p:nvGrpSpPr>
            <p:cNvPr id="249" name="Group 249"/>
            <p:cNvGrpSpPr/>
            <p:nvPr/>
          </p:nvGrpSpPr>
          <p:grpSpPr>
            <a:xfrm>
              <a:off x="0" y="-1"/>
              <a:ext cx="2113947" cy="1130033"/>
              <a:chOff x="0" y="0"/>
              <a:chExt cx="2113946" cy="1130031"/>
            </a:xfrm>
          </p:grpSpPr>
          <p:grpSp>
            <p:nvGrpSpPr>
              <p:cNvPr id="246" name="Group 246"/>
              <p:cNvGrpSpPr/>
              <p:nvPr/>
            </p:nvGrpSpPr>
            <p:grpSpPr>
              <a:xfrm>
                <a:off x="0" y="-1"/>
                <a:ext cx="2113947" cy="1130033"/>
                <a:chOff x="0" y="0"/>
                <a:chExt cx="2113946" cy="1130031"/>
              </a:xfrm>
            </p:grpSpPr>
            <p:grpSp>
              <p:nvGrpSpPr>
                <p:cNvPr id="242" name="Group 242"/>
                <p:cNvGrpSpPr/>
                <p:nvPr/>
              </p:nvGrpSpPr>
              <p:grpSpPr>
                <a:xfrm>
                  <a:off x="0" y="-1"/>
                  <a:ext cx="2113947" cy="1130033"/>
                  <a:chOff x="0" y="0"/>
                  <a:chExt cx="2113946" cy="1130031"/>
                </a:xfrm>
              </p:grpSpPr>
              <p:sp>
                <p:nvSpPr>
                  <p:cNvPr id="239" name="Shape 239"/>
                  <p:cNvSpPr/>
                  <p:nvPr/>
                </p:nvSpPr>
                <p:spPr>
                  <a:xfrm>
                    <a:off x="0" y="-1"/>
                    <a:ext cx="2113947" cy="113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829"/>
                        </a:lnTo>
                        <a:lnTo>
                          <a:pt x="19050" y="21600"/>
                        </a:lnTo>
                        <a:lnTo>
                          <a:pt x="0" y="21600"/>
                        </a:lnTo>
                        <a:close/>
                      </a:path>
                    </a:pathLst>
                  </a:custGeom>
                  <a:solidFill>
                    <a:srgbClr val="FFFFFF"/>
                  </a:solidFill>
                  <a:ln w="12700" cap="flat">
                    <a:noFill/>
                    <a:miter lim="400000"/>
                  </a:ln>
                  <a:effectLst>
                    <a:outerShdw sx="100000" sy="100000" kx="0" ky="0" algn="b" rotWithShape="0" blurRad="50800" dist="38100" dir="5400000">
                      <a:srgbClr val="000000">
                        <a:alpha val="40000"/>
                      </a:srgbClr>
                    </a:outerShdw>
                  </a:effectLst>
                </p:spPr>
                <p:txBody>
                  <a:bodyPr wrap="square" lIns="0" tIns="0" rIns="0" bIns="0" numCol="1" anchor="ctr">
                    <a:noAutofit/>
                  </a:bodyPr>
                  <a:lstStyle/>
                  <a:p>
                    <a:pPr lvl="0" algn="ctr">
                      <a:defRPr>
                        <a:solidFill>
                          <a:srgbClr val="FFFFFF"/>
                        </a:solidFill>
                      </a:defRPr>
                    </a:pPr>
                  </a:p>
                </p:txBody>
              </p:sp>
              <p:sp>
                <p:nvSpPr>
                  <p:cNvPr id="240" name="Shape 240"/>
                  <p:cNvSpPr/>
                  <p:nvPr/>
                </p:nvSpPr>
                <p:spPr>
                  <a:xfrm>
                    <a:off x="1864367" y="880451"/>
                    <a:ext cx="249580" cy="249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41" name="Shape 241"/>
                  <p:cNvSpPr/>
                  <p:nvPr/>
                </p:nvSpPr>
                <p:spPr>
                  <a:xfrm>
                    <a:off x="0" y="-1"/>
                    <a:ext cx="2113947" cy="113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50" y="21600"/>
                        </a:moveTo>
                        <a:lnTo>
                          <a:pt x="19560" y="17784"/>
                        </a:lnTo>
                        <a:lnTo>
                          <a:pt x="21600" y="16829"/>
                        </a:lnTo>
                        <a:lnTo>
                          <a:pt x="19050" y="21600"/>
                        </a:lnTo>
                        <a:lnTo>
                          <a:pt x="0" y="21600"/>
                        </a:lnTo>
                        <a:lnTo>
                          <a:pt x="0" y="0"/>
                        </a:lnTo>
                        <a:lnTo>
                          <a:pt x="21600" y="0"/>
                        </a:lnTo>
                        <a:lnTo>
                          <a:pt x="21600" y="16829"/>
                        </a:lnTo>
                      </a:path>
                    </a:pathLst>
                  </a:custGeom>
                  <a:noFill/>
                  <a:ln w="28575" cap="flat">
                    <a:solidFill>
                      <a:srgbClr val="0D0D0D"/>
                    </a:solidFill>
                    <a:prstDash val="solid"/>
                    <a:bevel/>
                  </a:ln>
                  <a:effectLst/>
                </p:spPr>
                <p:txBody>
                  <a:bodyPr wrap="square" lIns="0" tIns="0" rIns="0" bIns="0" numCol="1" anchor="ctr">
                    <a:noAutofit/>
                  </a:bodyPr>
                  <a:lstStyle/>
                  <a:p>
                    <a:pPr lvl="0" algn="ctr">
                      <a:defRPr>
                        <a:solidFill>
                          <a:srgbClr val="FFFFFF"/>
                        </a:solidFill>
                      </a:defRPr>
                    </a:pPr>
                  </a:p>
                </p:txBody>
              </p:sp>
            </p:grpSp>
            <p:grpSp>
              <p:nvGrpSpPr>
                <p:cNvPr id="245" name="Group 245"/>
                <p:cNvGrpSpPr/>
                <p:nvPr/>
              </p:nvGrpSpPr>
              <p:grpSpPr>
                <a:xfrm>
                  <a:off x="5750" y="171"/>
                  <a:ext cx="2091266" cy="583183"/>
                  <a:chOff x="0" y="0"/>
                  <a:chExt cx="2091264" cy="583182"/>
                </a:xfrm>
              </p:grpSpPr>
              <p:pic>
                <p:nvPicPr>
                  <p:cNvPr id="243" name="image17.png" descr="Screen Shot 2014-07-18 at 22.02.04 PM.png"/>
                  <p:cNvPicPr/>
                  <p:nvPr/>
                </p:nvPicPr>
                <p:blipFill>
                  <a:blip r:embed="rId7">
                    <a:extLst/>
                  </a:blip>
                  <a:stretch>
                    <a:fillRect/>
                  </a:stretch>
                </p:blipFill>
                <p:spPr>
                  <a:xfrm>
                    <a:off x="1358997" y="0"/>
                    <a:ext cx="732268" cy="581940"/>
                  </a:xfrm>
                  <a:prstGeom prst="rect">
                    <a:avLst/>
                  </a:prstGeom>
                  <a:ln w="12700" cap="flat">
                    <a:noFill/>
                    <a:miter lim="400000"/>
                  </a:ln>
                  <a:effectLst/>
                </p:spPr>
              </p:pic>
              <p:pic>
                <p:nvPicPr>
                  <p:cNvPr id="244" name="image18.png" descr="Screen Shot 2014-07-18 at 22.05.18 PM.png"/>
                  <p:cNvPicPr/>
                  <p:nvPr/>
                </p:nvPicPr>
                <p:blipFill>
                  <a:blip r:embed="rId8">
                    <a:extLst/>
                  </a:blip>
                  <a:stretch>
                    <a:fillRect/>
                  </a:stretch>
                </p:blipFill>
                <p:spPr>
                  <a:xfrm>
                    <a:off x="-1" y="6049"/>
                    <a:ext cx="1415619" cy="577134"/>
                  </a:xfrm>
                  <a:prstGeom prst="rect">
                    <a:avLst/>
                  </a:prstGeom>
                  <a:ln w="12700" cap="flat">
                    <a:noFill/>
                    <a:miter lim="400000"/>
                  </a:ln>
                  <a:effectLst/>
                </p:spPr>
              </p:pic>
            </p:grpSp>
          </p:grpSp>
          <p:sp>
            <p:nvSpPr>
              <p:cNvPr id="247" name="Shape 247"/>
              <p:cNvSpPr/>
              <p:nvPr/>
            </p:nvSpPr>
            <p:spPr>
              <a:xfrm>
                <a:off x="43648" y="590598"/>
                <a:ext cx="109663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33CC33"/>
                    </a:solidFill>
                  </a:defRPr>
                </a:lvl1pPr>
              </a:lstStyle>
              <a:p>
                <a:pPr lvl="0">
                  <a:defRPr>
                    <a:solidFill>
                      <a:srgbClr val="000000"/>
                    </a:solidFill>
                  </a:defRPr>
                </a:pPr>
                <a:r>
                  <a:rPr>
                    <a:solidFill>
                      <a:srgbClr val="33CC33"/>
                    </a:solidFill>
                  </a:rPr>
                  <a:t>product2</a:t>
                </a:r>
              </a:p>
            </p:txBody>
          </p:sp>
          <p:sp>
            <p:nvSpPr>
              <p:cNvPr id="248" name="Shape 248"/>
              <p:cNvSpPr/>
              <p:nvPr/>
            </p:nvSpPr>
            <p:spPr>
              <a:xfrm>
                <a:off x="1372933" y="590598"/>
                <a:ext cx="376966"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33CC33"/>
                    </a:solidFill>
                  </a:defRPr>
                </a:lvl1pPr>
              </a:lstStyle>
              <a:p>
                <a:pPr lvl="0">
                  <a:defRPr>
                    <a:solidFill>
                      <a:srgbClr val="000000"/>
                    </a:solidFill>
                  </a:defRPr>
                </a:pPr>
                <a:r>
                  <a:rPr>
                    <a:solidFill>
                      <a:srgbClr val="33CC33"/>
                    </a:solidFill>
                  </a:rPr>
                  <a:t>$</a:t>
                </a:r>
              </a:p>
            </p:txBody>
          </p:sp>
        </p:grpSp>
        <p:sp>
          <p:nvSpPr>
            <p:cNvPr id="250" name="Shape 250"/>
            <p:cNvSpPr/>
            <p:nvPr/>
          </p:nvSpPr>
          <p:spPr>
            <a:xfrm>
              <a:off x="52118" y="879977"/>
              <a:ext cx="1648381"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700"/>
              </a:lvl1pPr>
            </a:lstStyle>
            <a:p>
              <a:pPr lvl="0">
                <a:defRPr sz="1800"/>
              </a:pPr>
              <a:r>
                <a:rPr sz="700"/>
                <a:t>Lorem ipsum dolor sit amet </a:t>
              </a:r>
            </a:p>
          </p:txBody>
        </p:sp>
      </p:grpSp>
      <p:grpSp>
        <p:nvGrpSpPr>
          <p:cNvPr id="263" name="Group 263"/>
          <p:cNvGrpSpPr/>
          <p:nvPr/>
        </p:nvGrpSpPr>
        <p:grpSpPr>
          <a:xfrm>
            <a:off x="1552119" y="5264248"/>
            <a:ext cx="2113947" cy="1130032"/>
            <a:chOff x="0" y="0"/>
            <a:chExt cx="2113946" cy="1130031"/>
          </a:xfrm>
        </p:grpSpPr>
        <p:grpSp>
          <p:nvGrpSpPr>
            <p:cNvPr id="259" name="Group 259"/>
            <p:cNvGrpSpPr/>
            <p:nvPr/>
          </p:nvGrpSpPr>
          <p:grpSpPr>
            <a:xfrm>
              <a:off x="0" y="0"/>
              <a:ext cx="2113947" cy="1130032"/>
              <a:chOff x="0" y="0"/>
              <a:chExt cx="2113946" cy="1130031"/>
            </a:xfrm>
          </p:grpSpPr>
          <p:grpSp>
            <p:nvGrpSpPr>
              <p:cNvPr id="255" name="Group 255"/>
              <p:cNvGrpSpPr/>
              <p:nvPr/>
            </p:nvGrpSpPr>
            <p:grpSpPr>
              <a:xfrm>
                <a:off x="0" y="-1"/>
                <a:ext cx="2113947" cy="1130033"/>
                <a:chOff x="0" y="0"/>
                <a:chExt cx="2113946" cy="1130031"/>
              </a:xfrm>
            </p:grpSpPr>
            <p:sp>
              <p:nvSpPr>
                <p:cNvPr id="252" name="Shape 252"/>
                <p:cNvSpPr/>
                <p:nvPr/>
              </p:nvSpPr>
              <p:spPr>
                <a:xfrm>
                  <a:off x="0" y="-1"/>
                  <a:ext cx="2113947" cy="113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6829"/>
                      </a:lnTo>
                      <a:lnTo>
                        <a:pt x="19050" y="21600"/>
                      </a:lnTo>
                      <a:lnTo>
                        <a:pt x="0" y="21600"/>
                      </a:lnTo>
                      <a:close/>
                    </a:path>
                  </a:pathLst>
                </a:custGeom>
                <a:solidFill>
                  <a:srgbClr val="FFFFFF"/>
                </a:solidFill>
                <a:ln w="12700" cap="flat">
                  <a:noFill/>
                  <a:miter lim="400000"/>
                </a:ln>
                <a:effectLst>
                  <a:outerShdw sx="100000" sy="100000" kx="0" ky="0" algn="b" rotWithShape="0" blurRad="50800" dist="38100" dir="5400000">
                    <a:srgbClr val="000000">
                      <a:alpha val="40000"/>
                    </a:srgbClr>
                  </a:outerShdw>
                </a:effectLst>
              </p:spPr>
              <p:txBody>
                <a:bodyPr wrap="square" lIns="0" tIns="0" rIns="0" bIns="0" numCol="1" anchor="ctr">
                  <a:noAutofit/>
                </a:bodyPr>
                <a:lstStyle/>
                <a:p>
                  <a:pPr lvl="0" algn="ctr">
                    <a:defRPr>
                      <a:solidFill>
                        <a:srgbClr val="FFFFFF"/>
                      </a:solidFill>
                    </a:defRPr>
                  </a:pPr>
                </a:p>
              </p:txBody>
            </p:sp>
            <p:sp>
              <p:nvSpPr>
                <p:cNvPr id="253" name="Shape 253"/>
                <p:cNvSpPr/>
                <p:nvPr/>
              </p:nvSpPr>
              <p:spPr>
                <a:xfrm>
                  <a:off x="1864367" y="880451"/>
                  <a:ext cx="249580" cy="2495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254" name="Shape 254"/>
                <p:cNvSpPr/>
                <p:nvPr/>
              </p:nvSpPr>
              <p:spPr>
                <a:xfrm>
                  <a:off x="0" y="-1"/>
                  <a:ext cx="2113947" cy="113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50" y="21600"/>
                      </a:moveTo>
                      <a:lnTo>
                        <a:pt x="19560" y="17784"/>
                      </a:lnTo>
                      <a:lnTo>
                        <a:pt x="21600" y="16829"/>
                      </a:lnTo>
                      <a:lnTo>
                        <a:pt x="19050" y="21600"/>
                      </a:lnTo>
                      <a:lnTo>
                        <a:pt x="0" y="21600"/>
                      </a:lnTo>
                      <a:lnTo>
                        <a:pt x="0" y="0"/>
                      </a:lnTo>
                      <a:lnTo>
                        <a:pt x="21600" y="0"/>
                      </a:lnTo>
                      <a:lnTo>
                        <a:pt x="21600" y="16829"/>
                      </a:lnTo>
                    </a:path>
                  </a:pathLst>
                </a:custGeom>
                <a:noFill/>
                <a:ln w="28575" cap="flat">
                  <a:solidFill>
                    <a:srgbClr val="0D0D0D"/>
                  </a:solidFill>
                  <a:prstDash val="solid"/>
                  <a:bevel/>
                </a:ln>
                <a:effectLst/>
              </p:spPr>
              <p:txBody>
                <a:bodyPr wrap="square" lIns="0" tIns="0" rIns="0" bIns="0" numCol="1" anchor="ctr">
                  <a:noAutofit/>
                </a:bodyPr>
                <a:lstStyle/>
                <a:p>
                  <a:pPr lvl="0" algn="ctr">
                    <a:defRPr>
                      <a:solidFill>
                        <a:srgbClr val="FFFFFF"/>
                      </a:solidFill>
                    </a:defRPr>
                  </a:pPr>
                </a:p>
              </p:txBody>
            </p:sp>
          </p:grpSp>
          <p:grpSp>
            <p:nvGrpSpPr>
              <p:cNvPr id="258" name="Group 258"/>
              <p:cNvGrpSpPr/>
              <p:nvPr/>
            </p:nvGrpSpPr>
            <p:grpSpPr>
              <a:xfrm>
                <a:off x="5750" y="171"/>
                <a:ext cx="2091266" cy="583183"/>
                <a:chOff x="0" y="0"/>
                <a:chExt cx="2091264" cy="583182"/>
              </a:xfrm>
            </p:grpSpPr>
            <p:pic>
              <p:nvPicPr>
                <p:cNvPr id="256" name="image17.png" descr="Screen Shot 2014-07-18 at 22.02.04 PM.png"/>
                <p:cNvPicPr/>
                <p:nvPr/>
              </p:nvPicPr>
              <p:blipFill>
                <a:blip r:embed="rId7">
                  <a:extLst/>
                </a:blip>
                <a:stretch>
                  <a:fillRect/>
                </a:stretch>
              </p:blipFill>
              <p:spPr>
                <a:xfrm>
                  <a:off x="1358997" y="0"/>
                  <a:ext cx="732268" cy="581940"/>
                </a:xfrm>
                <a:prstGeom prst="rect">
                  <a:avLst/>
                </a:prstGeom>
                <a:ln w="12700" cap="flat">
                  <a:noFill/>
                  <a:miter lim="400000"/>
                </a:ln>
                <a:effectLst/>
              </p:spPr>
            </p:pic>
            <p:pic>
              <p:nvPicPr>
                <p:cNvPr id="257" name="image18.png" descr="Screen Shot 2014-07-18 at 22.05.18 PM.png"/>
                <p:cNvPicPr/>
                <p:nvPr/>
              </p:nvPicPr>
              <p:blipFill>
                <a:blip r:embed="rId8">
                  <a:extLst/>
                </a:blip>
                <a:stretch>
                  <a:fillRect/>
                </a:stretch>
              </p:blipFill>
              <p:spPr>
                <a:xfrm>
                  <a:off x="-1" y="6049"/>
                  <a:ext cx="1415619" cy="577134"/>
                </a:xfrm>
                <a:prstGeom prst="rect">
                  <a:avLst/>
                </a:prstGeom>
                <a:ln w="12700" cap="flat">
                  <a:noFill/>
                  <a:miter lim="400000"/>
                </a:ln>
                <a:effectLst/>
              </p:spPr>
            </p:pic>
          </p:grpSp>
        </p:grpSp>
        <p:sp>
          <p:nvSpPr>
            <p:cNvPr id="260" name="Shape 260"/>
            <p:cNvSpPr/>
            <p:nvPr/>
          </p:nvSpPr>
          <p:spPr>
            <a:xfrm>
              <a:off x="43648" y="590598"/>
              <a:ext cx="109663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33CC33"/>
                  </a:solidFill>
                </a:defRPr>
              </a:lvl1pPr>
            </a:lstStyle>
            <a:p>
              <a:pPr lvl="0">
                <a:defRPr>
                  <a:solidFill>
                    <a:srgbClr val="000000"/>
                  </a:solidFill>
                </a:defRPr>
              </a:pPr>
              <a:r>
                <a:rPr>
                  <a:solidFill>
                    <a:srgbClr val="33CC33"/>
                  </a:solidFill>
                </a:rPr>
                <a:t>product2</a:t>
              </a:r>
            </a:p>
          </p:txBody>
        </p:sp>
        <p:sp>
          <p:nvSpPr>
            <p:cNvPr id="261" name="Shape 261"/>
            <p:cNvSpPr/>
            <p:nvPr/>
          </p:nvSpPr>
          <p:spPr>
            <a:xfrm>
              <a:off x="1372934" y="590598"/>
              <a:ext cx="376966"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33CC33"/>
                  </a:solidFill>
                </a:defRPr>
              </a:lvl1pPr>
            </a:lstStyle>
            <a:p>
              <a:pPr lvl="0">
                <a:defRPr>
                  <a:solidFill>
                    <a:srgbClr val="000000"/>
                  </a:solidFill>
                </a:defRPr>
              </a:pPr>
              <a:r>
                <a:rPr>
                  <a:solidFill>
                    <a:srgbClr val="33CC33"/>
                  </a:solidFill>
                </a:rPr>
                <a:t>$</a:t>
              </a:r>
            </a:p>
          </p:txBody>
        </p:sp>
        <p:sp>
          <p:nvSpPr>
            <p:cNvPr id="262" name="Shape 262"/>
            <p:cNvSpPr/>
            <p:nvPr/>
          </p:nvSpPr>
          <p:spPr>
            <a:xfrm>
              <a:off x="52118" y="879976"/>
              <a:ext cx="1648381"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700"/>
              </a:lvl1pPr>
            </a:lstStyle>
            <a:p>
              <a:pPr lvl="0">
                <a:defRPr sz="1800"/>
              </a:pPr>
              <a:r>
                <a:rPr sz="700"/>
                <a:t>Lorem ipsum dolor sit amet </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204"/>
                                        </p:tgtEl>
                                        <p:attrNameLst>
                                          <p:attrName>style.visibility</p:attrName>
                                        </p:attrNameLst>
                                      </p:cBhvr>
                                      <p:to>
                                        <p:strVal val="visible"/>
                                      </p:to>
                                    </p:set>
                                    <p:anim calcmode="lin" valueType="num">
                                      <p:cBhvr>
                                        <p:cTn id="7" dur="1000" fill="hold"/>
                                        <p:tgtEl>
                                          <p:spTgt spid="204"/>
                                        </p:tgtEl>
                                        <p:attrNameLst>
                                          <p:attrName>ppt_x</p:attrName>
                                        </p:attrNameLst>
                                      </p:cBhvr>
                                      <p:tavLst>
                                        <p:tav tm="0">
                                          <p:val>
                                            <p:strVal val="0-#ppt_w/2"/>
                                          </p:val>
                                        </p:tav>
                                        <p:tav tm="100000">
                                          <p:val>
                                            <p:strVal val="#ppt_x"/>
                                          </p:val>
                                        </p:tav>
                                      </p:tavLst>
                                    </p:anim>
                                    <p:anim calcmode="lin" valueType="num">
                                      <p:cBhvr>
                                        <p:cTn id="8" dur="1000" fill="hold"/>
                                        <p:tgtEl>
                                          <p:spTgt spid="2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xit" presetSubtype="4" presetID="2" grpId="2" fill="hold">
                                  <p:stCondLst>
                                    <p:cond delay="0"/>
                                  </p:stCondLst>
                                  <p:iterate type="el" backwards="0">
                                    <p:tmAbs val="0"/>
                                  </p:iterate>
                                  <p:childTnLst>
                                    <p:anim calcmode="lin" valueType="num">
                                      <p:cBhvr>
                                        <p:cTn id="12" dur="1000" fill="hold"/>
                                        <p:tgtEl>
                                          <p:spTgt spid="204"/>
                                        </p:tgtEl>
                                        <p:attrNameLst>
                                          <p:attrName>ppt_x</p:attrName>
                                        </p:attrNameLst>
                                      </p:cBhvr>
                                      <p:tavLst>
                                        <p:tav tm="0">
                                          <p:val>
                                            <p:strVal val="ppt_x"/>
                                          </p:val>
                                        </p:tav>
                                        <p:tav tm="100000">
                                          <p:val>
                                            <p:strVal val="ppt_x"/>
                                          </p:val>
                                        </p:tav>
                                      </p:tavLst>
                                    </p:anim>
                                    <p:anim calcmode="lin" valueType="num">
                                      <p:cBhvr>
                                        <p:cTn id="13" dur="1000" fill="hold"/>
                                        <p:tgtEl>
                                          <p:spTgt spid="204"/>
                                        </p:tgtEl>
                                        <p:attrNameLst>
                                          <p:attrName>ppt_y</p:attrName>
                                        </p:attrNameLst>
                                      </p:cBhvr>
                                      <p:tavLst>
                                        <p:tav tm="0">
                                          <p:val>
                                            <p:strVal val="ppt_y"/>
                                          </p:val>
                                        </p:tav>
                                        <p:tav tm="100000">
                                          <p:val>
                                            <p:strVal val="1+ppt_h/2"/>
                                          </p:val>
                                        </p:tav>
                                      </p:tavLst>
                                    </p:anim>
                                    <p:set>
                                      <p:cBhvr>
                                        <p:cTn id="14" fill="hold">
                                          <p:stCondLst>
                                            <p:cond delay="999"/>
                                          </p:stCondLst>
                                        </p:cTn>
                                        <p:tgtEl>
                                          <p:spTgt spid="204"/>
                                        </p:tgtEl>
                                        <p:attrNameLst>
                                          <p:attrName>style.visibility</p:attrName>
                                        </p:attrNameLst>
                                      </p:cBhvr>
                                      <p:to>
                                        <p:strVal val="hidden"/>
                                      </p:to>
                                    </p:set>
                                  </p:childTnLst>
                                </p:cTn>
                              </p:par>
                            </p:childTnLst>
                          </p:cTn>
                        </p:par>
                        <p:par>
                          <p:cTn id="15" fill="hold">
                            <p:stCondLst>
                              <p:cond delay="1000"/>
                            </p:stCondLst>
                            <p:childTnLst>
                              <p:par>
                                <p:cTn id="16" nodeType="afterEffect" presetClass="entr" presetSubtype="8" presetID="22" grpId="3" fill="hold">
                                  <p:stCondLst>
                                    <p:cond delay="0"/>
                                  </p:stCondLst>
                                  <p:iterate type="el" backwards="0">
                                    <p:tmAbs val="0"/>
                                  </p:iterate>
                                  <p:childTnLst>
                                    <p:set>
                                      <p:cBhvr>
                                        <p:cTn id="17" fill="hold"/>
                                        <p:tgtEl>
                                          <p:spTgt spid="200"/>
                                        </p:tgtEl>
                                        <p:attrNameLst>
                                          <p:attrName>style.visibility</p:attrName>
                                        </p:attrNameLst>
                                      </p:cBhvr>
                                      <p:to>
                                        <p:strVal val="visible"/>
                                      </p:to>
                                    </p:set>
                                    <p:animEffect filter="wipe(left)" transition="in">
                                      <p:cBhvr>
                                        <p:cTn id="18" dur="500"/>
                                        <p:tgtEl>
                                          <p:spTgt spid="200"/>
                                        </p:tgtEl>
                                      </p:cBhvr>
                                    </p:animEffect>
                                  </p:childTnLst>
                                </p:cTn>
                              </p:par>
                            </p:childTnLst>
                          </p:cTn>
                        </p:par>
                        <p:par>
                          <p:cTn id="19" fill="hold">
                            <p:stCondLst>
                              <p:cond delay="1500"/>
                            </p:stCondLst>
                            <p:childTnLst>
                              <p:par>
                                <p:cTn id="20" nodeType="afterEffect" presetClass="entr" presetSubtype="8" presetID="22" grpId="4" fill="hold">
                                  <p:stCondLst>
                                    <p:cond delay="0"/>
                                  </p:stCondLst>
                                  <p:iterate type="el" backwards="0">
                                    <p:tmAbs val="0"/>
                                  </p:iterate>
                                  <p:childTnLst>
                                    <p:set>
                                      <p:cBhvr>
                                        <p:cTn id="21" fill="hold"/>
                                        <p:tgtEl>
                                          <p:spTgt spid="201"/>
                                        </p:tgtEl>
                                        <p:attrNameLst>
                                          <p:attrName>style.visibility</p:attrName>
                                        </p:attrNameLst>
                                      </p:cBhvr>
                                      <p:to>
                                        <p:strVal val="visible"/>
                                      </p:to>
                                    </p:set>
                                    <p:animEffect filter="wipe(left)" transition="in">
                                      <p:cBhvr>
                                        <p:cTn id="22" dur="500"/>
                                        <p:tgtEl>
                                          <p:spTgt spid="201"/>
                                        </p:tgtEl>
                                      </p:cBhvr>
                                    </p:animEffect>
                                  </p:childTnLst>
                                </p:cTn>
                              </p:par>
                            </p:childTnLst>
                          </p:cTn>
                        </p:par>
                        <p:par>
                          <p:cTn id="23" fill="hold">
                            <p:stCondLst>
                              <p:cond delay="2000"/>
                            </p:stCondLst>
                            <p:childTnLst>
                              <p:par>
                                <p:cTn id="24" nodeType="afterEffect" presetClass="entr" presetSubtype="8" presetID="2" grpId="5" fill="hold">
                                  <p:stCondLst>
                                    <p:cond delay="0"/>
                                  </p:stCondLst>
                                  <p:iterate type="el" backwards="0">
                                    <p:tmAbs val="0"/>
                                  </p:iterate>
                                  <p:childTnLst>
                                    <p:set>
                                      <p:cBhvr>
                                        <p:cTn id="25" fill="hold"/>
                                        <p:tgtEl>
                                          <p:spTgt spid="207"/>
                                        </p:tgtEl>
                                        <p:attrNameLst>
                                          <p:attrName>style.visibility</p:attrName>
                                        </p:attrNameLst>
                                      </p:cBhvr>
                                      <p:to>
                                        <p:strVal val="visible"/>
                                      </p:to>
                                    </p:set>
                                    <p:anim calcmode="lin" valueType="num">
                                      <p:cBhvr>
                                        <p:cTn id="26" dur="1000" fill="hold"/>
                                        <p:tgtEl>
                                          <p:spTgt spid="207"/>
                                        </p:tgtEl>
                                        <p:attrNameLst>
                                          <p:attrName>ppt_x</p:attrName>
                                        </p:attrNameLst>
                                      </p:cBhvr>
                                      <p:tavLst>
                                        <p:tav tm="0">
                                          <p:val>
                                            <p:strVal val="0-#ppt_w/2"/>
                                          </p:val>
                                        </p:tav>
                                        <p:tav tm="100000">
                                          <p:val>
                                            <p:strVal val="#ppt_x"/>
                                          </p:val>
                                        </p:tav>
                                      </p:tavLst>
                                    </p:anim>
                                    <p:anim calcmode="lin" valueType="num">
                                      <p:cBhvr>
                                        <p:cTn id="27" dur="10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nodeType="clickEffect" presetClass="exit" presetSubtype="4" presetID="2" grpId="6" fill="hold">
                                  <p:stCondLst>
                                    <p:cond delay="0"/>
                                  </p:stCondLst>
                                  <p:iterate type="el" backwards="0">
                                    <p:tmAbs val="0"/>
                                  </p:iterate>
                                  <p:childTnLst>
                                    <p:anim calcmode="lin" valueType="num">
                                      <p:cBhvr>
                                        <p:cTn id="31" dur="1000" fill="hold"/>
                                        <p:tgtEl>
                                          <p:spTgt spid="207"/>
                                        </p:tgtEl>
                                        <p:attrNameLst>
                                          <p:attrName>ppt_x</p:attrName>
                                        </p:attrNameLst>
                                      </p:cBhvr>
                                      <p:tavLst>
                                        <p:tav tm="0">
                                          <p:val>
                                            <p:strVal val="ppt_x"/>
                                          </p:val>
                                        </p:tav>
                                        <p:tav tm="100000">
                                          <p:val>
                                            <p:strVal val="ppt_x"/>
                                          </p:val>
                                        </p:tav>
                                      </p:tavLst>
                                    </p:anim>
                                    <p:anim calcmode="lin" valueType="num">
                                      <p:cBhvr>
                                        <p:cTn id="32" dur="1000" fill="hold"/>
                                        <p:tgtEl>
                                          <p:spTgt spid="207"/>
                                        </p:tgtEl>
                                        <p:attrNameLst>
                                          <p:attrName>ppt_y</p:attrName>
                                        </p:attrNameLst>
                                      </p:cBhvr>
                                      <p:tavLst>
                                        <p:tav tm="0">
                                          <p:val>
                                            <p:strVal val="ppt_y"/>
                                          </p:val>
                                        </p:tav>
                                        <p:tav tm="100000">
                                          <p:val>
                                            <p:strVal val="1+ppt_h/2"/>
                                          </p:val>
                                        </p:tav>
                                      </p:tavLst>
                                    </p:anim>
                                    <p:set>
                                      <p:cBhvr>
                                        <p:cTn id="33" fill="hold">
                                          <p:stCondLst>
                                            <p:cond delay="999"/>
                                          </p:stCondLst>
                                        </p:cTn>
                                        <p:tgtEl>
                                          <p:spTgt spid="207"/>
                                        </p:tgtEl>
                                        <p:attrNameLst>
                                          <p:attrName>style.visibility</p:attrName>
                                        </p:attrNameLst>
                                      </p:cBhvr>
                                      <p:to>
                                        <p:strVal val="hidden"/>
                                      </p:to>
                                    </p:set>
                                  </p:childTnLst>
                                </p:cTn>
                              </p:par>
                            </p:childTnLst>
                          </p:cTn>
                        </p:par>
                        <p:par>
                          <p:cTn id="34" fill="hold">
                            <p:stCondLst>
                              <p:cond delay="1000"/>
                            </p:stCondLst>
                            <p:childTnLst>
                              <p:par>
                                <p:cTn id="35" nodeType="afterEffect" presetClass="entr" presetSubtype="8" presetID="2" grpId="7" fill="hold">
                                  <p:stCondLst>
                                    <p:cond delay="0"/>
                                  </p:stCondLst>
                                  <p:iterate type="el" backwards="0">
                                    <p:tmAbs val="0"/>
                                  </p:iterate>
                                  <p:childTnLst>
                                    <p:set>
                                      <p:cBhvr>
                                        <p:cTn id="36" fill="hold"/>
                                        <p:tgtEl>
                                          <p:spTgt spid="210"/>
                                        </p:tgtEl>
                                        <p:attrNameLst>
                                          <p:attrName>style.visibility</p:attrName>
                                        </p:attrNameLst>
                                      </p:cBhvr>
                                      <p:to>
                                        <p:strVal val="visible"/>
                                      </p:to>
                                    </p:set>
                                    <p:anim calcmode="lin" valueType="num">
                                      <p:cBhvr>
                                        <p:cTn id="37" dur="1000" fill="hold"/>
                                        <p:tgtEl>
                                          <p:spTgt spid="210"/>
                                        </p:tgtEl>
                                        <p:attrNameLst>
                                          <p:attrName>ppt_x</p:attrName>
                                        </p:attrNameLst>
                                      </p:cBhvr>
                                      <p:tavLst>
                                        <p:tav tm="0">
                                          <p:val>
                                            <p:strVal val="0-#ppt_w/2"/>
                                          </p:val>
                                        </p:tav>
                                        <p:tav tm="100000">
                                          <p:val>
                                            <p:strVal val="#ppt_x"/>
                                          </p:val>
                                        </p:tav>
                                      </p:tavLst>
                                    </p:anim>
                                    <p:anim calcmode="lin" valueType="num">
                                      <p:cBhvr>
                                        <p:cTn id="38" dur="10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xit" presetSubtype="4" presetID="2" grpId="8" fill="hold">
                                  <p:stCondLst>
                                    <p:cond delay="0"/>
                                  </p:stCondLst>
                                  <p:iterate type="el" backwards="0">
                                    <p:tmAbs val="0"/>
                                  </p:iterate>
                                  <p:childTnLst>
                                    <p:anim calcmode="lin" valueType="num">
                                      <p:cBhvr>
                                        <p:cTn id="42" dur="1000" fill="hold"/>
                                        <p:tgtEl>
                                          <p:spTgt spid="210"/>
                                        </p:tgtEl>
                                        <p:attrNameLst>
                                          <p:attrName>ppt_x</p:attrName>
                                        </p:attrNameLst>
                                      </p:cBhvr>
                                      <p:tavLst>
                                        <p:tav tm="0">
                                          <p:val>
                                            <p:strVal val="ppt_x"/>
                                          </p:val>
                                        </p:tav>
                                        <p:tav tm="100000">
                                          <p:val>
                                            <p:strVal val="ppt_x"/>
                                          </p:val>
                                        </p:tav>
                                      </p:tavLst>
                                    </p:anim>
                                    <p:anim calcmode="lin" valueType="num">
                                      <p:cBhvr>
                                        <p:cTn id="43" dur="1000" fill="hold"/>
                                        <p:tgtEl>
                                          <p:spTgt spid="210"/>
                                        </p:tgtEl>
                                        <p:attrNameLst>
                                          <p:attrName>ppt_y</p:attrName>
                                        </p:attrNameLst>
                                      </p:cBhvr>
                                      <p:tavLst>
                                        <p:tav tm="0">
                                          <p:val>
                                            <p:strVal val="ppt_y"/>
                                          </p:val>
                                        </p:tav>
                                        <p:tav tm="100000">
                                          <p:val>
                                            <p:strVal val="1+ppt_h/2"/>
                                          </p:val>
                                        </p:tav>
                                      </p:tavLst>
                                    </p:anim>
                                    <p:set>
                                      <p:cBhvr>
                                        <p:cTn id="44" fill="hold">
                                          <p:stCondLst>
                                            <p:cond delay="999"/>
                                          </p:stCondLst>
                                        </p:cTn>
                                        <p:tgtEl>
                                          <p:spTgt spid="210"/>
                                        </p:tgtEl>
                                        <p:attrNameLst>
                                          <p:attrName>style.visibility</p:attrName>
                                        </p:attrNameLst>
                                      </p:cBhvr>
                                      <p:to>
                                        <p:strVal val="hidden"/>
                                      </p:to>
                                    </p:set>
                                  </p:childTnLst>
                                </p:cTn>
                              </p:par>
                            </p:childTnLst>
                          </p:cTn>
                        </p:par>
                        <p:par>
                          <p:cTn id="45" fill="hold">
                            <p:stCondLst>
                              <p:cond delay="1000"/>
                            </p:stCondLst>
                            <p:childTnLst>
                              <p:par>
                                <p:cTn id="46" nodeType="afterEffect" presetClass="exit" presetSubtype="8" presetID="22" grpId="9" fill="hold">
                                  <p:stCondLst>
                                    <p:cond delay="0"/>
                                  </p:stCondLst>
                                  <p:iterate type="el" backwards="0">
                                    <p:tmAbs val="0"/>
                                  </p:iterate>
                                  <p:childTnLst>
                                    <p:animEffect filter="wipe(left)" transition="out">
                                      <p:cBhvr>
                                        <p:cTn id="47" dur="500" fill="hold"/>
                                        <p:tgtEl>
                                          <p:spTgt spid="200"/>
                                        </p:tgtEl>
                                      </p:cBhvr>
                                    </p:animEffect>
                                    <p:set>
                                      <p:cBhvr>
                                        <p:cTn id="48" fill="hold">
                                          <p:stCondLst>
                                            <p:cond delay="499"/>
                                          </p:stCondLst>
                                        </p:cTn>
                                        <p:tgtEl>
                                          <p:spTgt spid="200"/>
                                        </p:tgtEl>
                                        <p:attrNameLst>
                                          <p:attrName>style.visibility</p:attrName>
                                        </p:attrNameLst>
                                      </p:cBhvr>
                                      <p:to>
                                        <p:strVal val="hidden"/>
                                      </p:to>
                                    </p:set>
                                  </p:childTnLst>
                                </p:cTn>
                              </p:par>
                            </p:childTnLst>
                          </p:cTn>
                        </p:par>
                        <p:par>
                          <p:cTn id="49" fill="hold">
                            <p:stCondLst>
                              <p:cond delay="1500"/>
                            </p:stCondLst>
                            <p:childTnLst>
                              <p:par>
                                <p:cTn id="50" nodeType="afterEffect" presetClass="exit" presetSubtype="8" presetID="22" grpId="10" fill="hold">
                                  <p:stCondLst>
                                    <p:cond delay="0"/>
                                  </p:stCondLst>
                                  <p:iterate type="el" backwards="0">
                                    <p:tmAbs val="0"/>
                                  </p:iterate>
                                  <p:childTnLst>
                                    <p:animEffect filter="wipe(left)" transition="out">
                                      <p:cBhvr>
                                        <p:cTn id="51" dur="500" fill="hold"/>
                                        <p:tgtEl>
                                          <p:spTgt spid="201"/>
                                        </p:tgtEl>
                                      </p:cBhvr>
                                    </p:animEffect>
                                    <p:set>
                                      <p:cBhvr>
                                        <p:cTn id="52" fill="hold">
                                          <p:stCondLst>
                                            <p:cond delay="499"/>
                                          </p:stCondLst>
                                        </p:cTn>
                                        <p:tgtEl>
                                          <p:spTgt spid="20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2" presetID="22" grpId="11" fill="hold">
                                  <p:stCondLst>
                                    <p:cond delay="0"/>
                                  </p:stCondLst>
                                  <p:iterate type="el" backwards="0">
                                    <p:tmAbs val="0"/>
                                  </p:iterate>
                                  <p:childTnLst>
                                    <p:set>
                                      <p:cBhvr>
                                        <p:cTn id="56" fill="hold"/>
                                        <p:tgtEl>
                                          <p:spTgt spid="211"/>
                                        </p:tgtEl>
                                        <p:attrNameLst>
                                          <p:attrName>style.visibility</p:attrName>
                                        </p:attrNameLst>
                                      </p:cBhvr>
                                      <p:to>
                                        <p:strVal val="visible"/>
                                      </p:to>
                                    </p:set>
                                    <p:animEffect filter="wipe(right)" transition="in">
                                      <p:cBhvr>
                                        <p:cTn id="57" dur="500"/>
                                        <p:tgtEl>
                                          <p:spTgt spid="211"/>
                                        </p:tgtEl>
                                      </p:cBhvr>
                                    </p:animEffect>
                                  </p:childTnLst>
                                </p:cTn>
                              </p:par>
                            </p:childTnLst>
                          </p:cTn>
                        </p:par>
                        <p:par>
                          <p:cTn id="58" fill="hold">
                            <p:stCondLst>
                              <p:cond delay="500"/>
                            </p:stCondLst>
                            <p:childTnLst>
                              <p:par>
                                <p:cTn id="59" nodeType="afterEffect" presetClass="entr" presetSubtype="2" presetID="22" grpId="12" fill="hold">
                                  <p:stCondLst>
                                    <p:cond delay="0"/>
                                  </p:stCondLst>
                                  <p:iterate type="el" backwards="0">
                                    <p:tmAbs val="0"/>
                                  </p:iterate>
                                  <p:childTnLst>
                                    <p:set>
                                      <p:cBhvr>
                                        <p:cTn id="60" fill="hold"/>
                                        <p:tgtEl>
                                          <p:spTgt spid="212"/>
                                        </p:tgtEl>
                                        <p:attrNameLst>
                                          <p:attrName>style.visibility</p:attrName>
                                        </p:attrNameLst>
                                      </p:cBhvr>
                                      <p:to>
                                        <p:strVal val="visible"/>
                                      </p:to>
                                    </p:set>
                                    <p:animEffect filter="wipe(right)" transition="in">
                                      <p:cBhvr>
                                        <p:cTn id="61" dur="500"/>
                                        <p:tgtEl>
                                          <p:spTgt spid="212"/>
                                        </p:tgtEl>
                                      </p:cBhvr>
                                    </p:animEffect>
                                  </p:childTnLst>
                                </p:cTn>
                              </p:par>
                            </p:childTnLst>
                          </p:cTn>
                        </p:par>
                        <p:par>
                          <p:cTn id="62" fill="hold">
                            <p:stCondLst>
                              <p:cond delay="1000"/>
                            </p:stCondLst>
                            <p:childTnLst>
                              <p:par>
                                <p:cTn id="63" nodeType="afterEffect" presetClass="entr" presetSubtype="8" presetID="2" grpId="13" fill="hold">
                                  <p:stCondLst>
                                    <p:cond delay="0"/>
                                  </p:stCondLst>
                                  <p:iterate type="el" backwards="0">
                                    <p:tmAbs val="0"/>
                                  </p:iterate>
                                  <p:childTnLst>
                                    <p:set>
                                      <p:cBhvr>
                                        <p:cTn id="64" fill="hold"/>
                                        <p:tgtEl>
                                          <p:spTgt spid="251"/>
                                        </p:tgtEl>
                                        <p:attrNameLst>
                                          <p:attrName>style.visibility</p:attrName>
                                        </p:attrNameLst>
                                      </p:cBhvr>
                                      <p:to>
                                        <p:strVal val="visible"/>
                                      </p:to>
                                    </p:set>
                                    <p:anim calcmode="lin" valueType="num">
                                      <p:cBhvr>
                                        <p:cTn id="65" dur="1000" fill="hold"/>
                                        <p:tgtEl>
                                          <p:spTgt spid="251"/>
                                        </p:tgtEl>
                                        <p:attrNameLst>
                                          <p:attrName>ppt_x</p:attrName>
                                        </p:attrNameLst>
                                      </p:cBhvr>
                                      <p:tavLst>
                                        <p:tav tm="0">
                                          <p:val>
                                            <p:strVal val="0-#ppt_w/2"/>
                                          </p:val>
                                        </p:tav>
                                        <p:tav tm="100000">
                                          <p:val>
                                            <p:strVal val="#ppt_x"/>
                                          </p:val>
                                        </p:tav>
                                      </p:tavLst>
                                    </p:anim>
                                    <p:anim calcmode="lin" valueType="num">
                                      <p:cBhvr>
                                        <p:cTn id="66" dur="1000" fill="hold"/>
                                        <p:tgtEl>
                                          <p:spTgt spid="251"/>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nodeType="afterEffect" presetClass="entr" presetSubtype="8" presetID="2" grpId="14" fill="hold">
                                  <p:stCondLst>
                                    <p:cond delay="0"/>
                                  </p:stCondLst>
                                  <p:iterate type="el" backwards="0">
                                    <p:tmAbs val="0"/>
                                  </p:iterate>
                                  <p:childTnLst>
                                    <p:set>
                                      <p:cBhvr>
                                        <p:cTn id="69" fill="hold"/>
                                        <p:tgtEl>
                                          <p:spTgt spid="238"/>
                                        </p:tgtEl>
                                        <p:attrNameLst>
                                          <p:attrName>style.visibility</p:attrName>
                                        </p:attrNameLst>
                                      </p:cBhvr>
                                      <p:to>
                                        <p:strVal val="visible"/>
                                      </p:to>
                                    </p:set>
                                    <p:anim calcmode="lin" valueType="num">
                                      <p:cBhvr>
                                        <p:cTn id="70" dur="1000" fill="hold"/>
                                        <p:tgtEl>
                                          <p:spTgt spid="238"/>
                                        </p:tgtEl>
                                        <p:attrNameLst>
                                          <p:attrName>ppt_x</p:attrName>
                                        </p:attrNameLst>
                                      </p:cBhvr>
                                      <p:tavLst>
                                        <p:tav tm="0">
                                          <p:val>
                                            <p:strVal val="0-#ppt_w/2"/>
                                          </p:val>
                                        </p:tav>
                                        <p:tav tm="100000">
                                          <p:val>
                                            <p:strVal val="#ppt_x"/>
                                          </p:val>
                                        </p:tav>
                                      </p:tavLst>
                                    </p:anim>
                                    <p:anim calcmode="lin" valueType="num">
                                      <p:cBhvr>
                                        <p:cTn id="71" dur="1000" fill="hold"/>
                                        <p:tgtEl>
                                          <p:spTgt spid="23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nodeType="clickEffect" presetClass="entr" presetSubtype="2" presetID="22" grpId="15" fill="hold">
                                  <p:stCondLst>
                                    <p:cond delay="0"/>
                                  </p:stCondLst>
                                  <p:iterate type="el" backwards="0">
                                    <p:tmAbs val="0"/>
                                  </p:iterate>
                                  <p:childTnLst>
                                    <p:set>
                                      <p:cBhvr>
                                        <p:cTn id="75" fill="hold"/>
                                        <p:tgtEl>
                                          <p:spTgt spid="223"/>
                                        </p:tgtEl>
                                        <p:attrNameLst>
                                          <p:attrName>style.visibility</p:attrName>
                                        </p:attrNameLst>
                                      </p:cBhvr>
                                      <p:to>
                                        <p:strVal val="visible"/>
                                      </p:to>
                                    </p:set>
                                    <p:animEffect filter="wipe(right)" transition="in">
                                      <p:cBhvr>
                                        <p:cTn id="76" dur="500"/>
                                        <p:tgtEl>
                                          <p:spTgt spid="223"/>
                                        </p:tgtEl>
                                      </p:cBhvr>
                                    </p:animEffect>
                                  </p:childTnLst>
                                </p:cTn>
                              </p:par>
                            </p:childTnLst>
                          </p:cTn>
                        </p:par>
                        <p:par>
                          <p:cTn id="77" fill="hold">
                            <p:stCondLst>
                              <p:cond delay="500"/>
                            </p:stCondLst>
                            <p:childTnLst>
                              <p:par>
                                <p:cTn id="78" nodeType="afterEffect" presetClass="entr" presetSubtype="8" presetID="2" grpId="16" fill="hold">
                                  <p:stCondLst>
                                    <p:cond delay="0"/>
                                  </p:stCondLst>
                                  <p:iterate type="el" backwards="0">
                                    <p:tmAbs val="0"/>
                                  </p:iterate>
                                  <p:childTnLst>
                                    <p:set>
                                      <p:cBhvr>
                                        <p:cTn id="79" fill="hold"/>
                                        <p:tgtEl>
                                          <p:spTgt spid="215"/>
                                        </p:tgtEl>
                                        <p:attrNameLst>
                                          <p:attrName>style.visibility</p:attrName>
                                        </p:attrNameLst>
                                      </p:cBhvr>
                                      <p:to>
                                        <p:strVal val="visible"/>
                                      </p:to>
                                    </p:set>
                                    <p:anim calcmode="lin" valueType="num">
                                      <p:cBhvr>
                                        <p:cTn id="80" dur="1000" fill="hold"/>
                                        <p:tgtEl>
                                          <p:spTgt spid="215"/>
                                        </p:tgtEl>
                                        <p:attrNameLst>
                                          <p:attrName>ppt_x</p:attrName>
                                        </p:attrNameLst>
                                      </p:cBhvr>
                                      <p:tavLst>
                                        <p:tav tm="0">
                                          <p:val>
                                            <p:strVal val="0-#ppt_w/2"/>
                                          </p:val>
                                        </p:tav>
                                        <p:tav tm="100000">
                                          <p:val>
                                            <p:strVal val="#ppt_x"/>
                                          </p:val>
                                        </p:tav>
                                      </p:tavLst>
                                    </p:anim>
                                    <p:anim calcmode="lin" valueType="num">
                                      <p:cBhvr>
                                        <p:cTn id="81" dur="1000" fill="hold"/>
                                        <p:tgtEl>
                                          <p:spTgt spid="215"/>
                                        </p:tgtEl>
                                        <p:attrNameLst>
                                          <p:attrName>ppt_y</p:attrName>
                                        </p:attrNameLst>
                                      </p:cBhvr>
                                      <p:tavLst>
                                        <p:tav tm="0">
                                          <p:val>
                                            <p:strVal val="#ppt_y"/>
                                          </p:val>
                                        </p:tav>
                                        <p:tav tm="100000">
                                          <p:val>
                                            <p:strVal val="#ppt_y"/>
                                          </p:val>
                                        </p:tav>
                                      </p:tavLst>
                                    </p:anim>
                                  </p:childTnLst>
                                </p:cTn>
                              </p:par>
                            </p:childTnLst>
                          </p:cTn>
                        </p:par>
                        <p:par>
                          <p:cTn id="82" fill="hold">
                            <p:stCondLst>
                              <p:cond delay="1500"/>
                            </p:stCondLst>
                            <p:childTnLst>
                              <p:par>
                                <p:cTn id="83" nodeType="afterEffect" presetClass="entr" presetSubtype="8" presetID="2" grpId="17" fill="hold">
                                  <p:stCondLst>
                                    <p:cond delay="0"/>
                                  </p:stCondLst>
                                  <p:iterate type="el" backwards="0">
                                    <p:tmAbs val="0"/>
                                  </p:iterate>
                                  <p:childTnLst>
                                    <p:set>
                                      <p:cBhvr>
                                        <p:cTn id="84" fill="hold"/>
                                        <p:tgtEl>
                                          <p:spTgt spid="214"/>
                                        </p:tgtEl>
                                        <p:attrNameLst>
                                          <p:attrName>style.visibility</p:attrName>
                                        </p:attrNameLst>
                                      </p:cBhvr>
                                      <p:to>
                                        <p:strVal val="visible"/>
                                      </p:to>
                                    </p:set>
                                    <p:anim calcmode="lin" valueType="num">
                                      <p:cBhvr>
                                        <p:cTn id="85" dur="1000" fill="hold"/>
                                        <p:tgtEl>
                                          <p:spTgt spid="214"/>
                                        </p:tgtEl>
                                        <p:attrNameLst>
                                          <p:attrName>ppt_x</p:attrName>
                                        </p:attrNameLst>
                                      </p:cBhvr>
                                      <p:tavLst>
                                        <p:tav tm="0">
                                          <p:val>
                                            <p:strVal val="0-#ppt_w/2"/>
                                          </p:val>
                                        </p:tav>
                                        <p:tav tm="100000">
                                          <p:val>
                                            <p:strVal val="#ppt_x"/>
                                          </p:val>
                                        </p:tav>
                                      </p:tavLst>
                                    </p:anim>
                                    <p:anim calcmode="lin" valueType="num">
                                      <p:cBhvr>
                                        <p:cTn id="86" dur="1000" fill="hold"/>
                                        <p:tgtEl>
                                          <p:spTgt spid="214"/>
                                        </p:tgtEl>
                                        <p:attrNameLst>
                                          <p:attrName>ppt_y</p:attrName>
                                        </p:attrNameLst>
                                      </p:cBhvr>
                                      <p:tavLst>
                                        <p:tav tm="0">
                                          <p:val>
                                            <p:strVal val="#ppt_y"/>
                                          </p:val>
                                        </p:tav>
                                        <p:tav tm="100000">
                                          <p:val>
                                            <p:strVal val="#ppt_y"/>
                                          </p:val>
                                        </p:tav>
                                      </p:tavLst>
                                    </p:anim>
                                  </p:childTnLst>
                                </p:cTn>
                              </p:par>
                            </p:childTnLst>
                          </p:cTn>
                        </p:par>
                        <p:par>
                          <p:cTn id="87" fill="hold">
                            <p:stCondLst>
                              <p:cond delay="2500"/>
                            </p:stCondLst>
                            <p:childTnLst>
                              <p:par>
                                <p:cTn id="88" nodeType="afterEffect" presetClass="entr" presetSubtype="0" presetID="1" grpId="18" fill="hold">
                                  <p:stCondLst>
                                    <p:cond delay="0"/>
                                  </p:stCondLst>
                                  <p:iterate type="el" backwards="0">
                                    <p:tmAbs val="0"/>
                                  </p:iterate>
                                  <p:childTnLst>
                                    <p:set>
                                      <p:cBhvr>
                                        <p:cTn id="89" fill="hold"/>
                                        <p:tgtEl>
                                          <p:spTgt spid="26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nodeType="clickEffect" presetClass="exit" presetSubtype="2" presetID="22" grpId="19" fill="hold">
                                  <p:stCondLst>
                                    <p:cond delay="0"/>
                                  </p:stCondLst>
                                  <p:iterate type="el" backwards="0">
                                    <p:tmAbs val="0"/>
                                  </p:iterate>
                                  <p:childTnLst>
                                    <p:animEffect filter="wipe(right)" transition="out">
                                      <p:cBhvr>
                                        <p:cTn id="93" dur="500" fill="hold"/>
                                        <p:tgtEl>
                                          <p:spTgt spid="212"/>
                                        </p:tgtEl>
                                      </p:cBhvr>
                                    </p:animEffect>
                                    <p:set>
                                      <p:cBhvr>
                                        <p:cTn id="94" fill="hold">
                                          <p:stCondLst>
                                            <p:cond delay="499"/>
                                          </p:stCondLst>
                                        </p:cTn>
                                        <p:tgtEl>
                                          <p:spTgt spid="212"/>
                                        </p:tgtEl>
                                        <p:attrNameLst>
                                          <p:attrName>style.visibility</p:attrName>
                                        </p:attrNameLst>
                                      </p:cBhvr>
                                      <p:to>
                                        <p:strVal val="hidden"/>
                                      </p:to>
                                    </p:set>
                                  </p:childTnLst>
                                </p:cTn>
                              </p:par>
                            </p:childTnLst>
                          </p:cTn>
                        </p:par>
                        <p:par>
                          <p:cTn id="95" fill="hold">
                            <p:stCondLst>
                              <p:cond delay="500"/>
                            </p:stCondLst>
                            <p:childTnLst>
                              <p:par>
                                <p:cTn id="96" nodeType="afterEffect" presetClass="exit" presetSubtype="2" presetID="22" grpId="20" fill="hold">
                                  <p:stCondLst>
                                    <p:cond delay="0"/>
                                  </p:stCondLst>
                                  <p:iterate type="el" backwards="0">
                                    <p:tmAbs val="0"/>
                                  </p:iterate>
                                  <p:childTnLst>
                                    <p:animEffect filter="wipe(right)" transition="out">
                                      <p:cBhvr>
                                        <p:cTn id="97" dur="500" fill="hold"/>
                                        <p:tgtEl>
                                          <p:spTgt spid="211"/>
                                        </p:tgtEl>
                                      </p:cBhvr>
                                    </p:animEffect>
                                    <p:set>
                                      <p:cBhvr>
                                        <p:cTn id="98" fill="hold">
                                          <p:stCondLst>
                                            <p:cond delay="499"/>
                                          </p:stCondLst>
                                        </p:cTn>
                                        <p:tgtEl>
                                          <p:spTgt spid="211"/>
                                        </p:tgtEl>
                                        <p:attrNameLst>
                                          <p:attrName>style.visibility</p:attrName>
                                        </p:attrNameLst>
                                      </p:cBhvr>
                                      <p:to>
                                        <p:strVal val="hidden"/>
                                      </p:to>
                                    </p:set>
                                  </p:childTnLst>
                                </p:cTn>
                              </p:par>
                            </p:childTnLst>
                          </p:cTn>
                        </p:par>
                        <p:par>
                          <p:cTn id="99" fill="hold">
                            <p:stCondLst>
                              <p:cond delay="1000"/>
                            </p:stCondLst>
                            <p:childTnLst>
                              <p:par>
                                <p:cTn id="100" nodeType="afterEffect" presetClass="exit" presetSubtype="2" presetID="22" grpId="21" fill="hold">
                                  <p:stCondLst>
                                    <p:cond delay="0"/>
                                  </p:stCondLst>
                                  <p:iterate type="el" backwards="0">
                                    <p:tmAbs val="0"/>
                                  </p:iterate>
                                  <p:childTnLst>
                                    <p:animEffect filter="wipe(right)" transition="out">
                                      <p:cBhvr>
                                        <p:cTn id="101" dur="500" fill="hold"/>
                                        <p:tgtEl>
                                          <p:spTgt spid="223"/>
                                        </p:tgtEl>
                                      </p:cBhvr>
                                    </p:animEffect>
                                    <p:set>
                                      <p:cBhvr>
                                        <p:cTn id="102" fill="hold">
                                          <p:stCondLst>
                                            <p:cond delay="499"/>
                                          </p:stCondLst>
                                        </p:cTn>
                                        <p:tgtEl>
                                          <p:spTgt spid="22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nodeType="clickEffect" presetClass="entr" presetSubtype="8" presetID="2" grpId="22" fill="hold">
                                  <p:stCondLst>
                                    <p:cond delay="0"/>
                                  </p:stCondLst>
                                  <p:iterate type="el" backwards="0">
                                    <p:tmAbs val="0"/>
                                  </p:iterate>
                                  <p:childTnLst>
                                    <p:set>
                                      <p:cBhvr>
                                        <p:cTn id="106" fill="hold"/>
                                        <p:tgtEl>
                                          <p:spTgt spid="216"/>
                                        </p:tgtEl>
                                        <p:attrNameLst>
                                          <p:attrName>style.visibility</p:attrName>
                                        </p:attrNameLst>
                                      </p:cBhvr>
                                      <p:to>
                                        <p:strVal val="visible"/>
                                      </p:to>
                                    </p:set>
                                    <p:anim calcmode="lin" valueType="num">
                                      <p:cBhvr>
                                        <p:cTn id="107" dur="1000" fill="hold"/>
                                        <p:tgtEl>
                                          <p:spTgt spid="216"/>
                                        </p:tgtEl>
                                        <p:attrNameLst>
                                          <p:attrName>ppt_x</p:attrName>
                                        </p:attrNameLst>
                                      </p:cBhvr>
                                      <p:tavLst>
                                        <p:tav tm="0">
                                          <p:val>
                                            <p:strVal val="0-#ppt_w/2"/>
                                          </p:val>
                                        </p:tav>
                                        <p:tav tm="100000">
                                          <p:val>
                                            <p:strVal val="#ppt_x"/>
                                          </p:val>
                                        </p:tav>
                                      </p:tavLst>
                                    </p:anim>
                                    <p:anim calcmode="lin" valueType="num">
                                      <p:cBhvr>
                                        <p:cTn id="108" dur="1000" fill="hold"/>
                                        <p:tgtEl>
                                          <p:spTgt spid="216"/>
                                        </p:tgtEl>
                                        <p:attrNameLst>
                                          <p:attrName>ppt_y</p:attrName>
                                        </p:attrNameLst>
                                      </p:cBhvr>
                                      <p:tavLst>
                                        <p:tav tm="0">
                                          <p:val>
                                            <p:strVal val="#ppt_y"/>
                                          </p:val>
                                        </p:tav>
                                        <p:tav tm="100000">
                                          <p:val>
                                            <p:strVal val="#ppt_y"/>
                                          </p:val>
                                        </p:tav>
                                      </p:tavLst>
                                    </p:anim>
                                  </p:childTnLst>
                                </p:cTn>
                              </p:par>
                            </p:childTnLst>
                          </p:cTn>
                        </p:par>
                        <p:par>
                          <p:cTn id="109" fill="hold">
                            <p:stCondLst>
                              <p:cond delay="1000"/>
                            </p:stCondLst>
                            <p:childTnLst>
                              <p:par>
                                <p:cTn id="110" nodeType="afterEffect" presetClass="entr" presetSubtype="8" presetID="2" grpId="23" fill="hold">
                                  <p:stCondLst>
                                    <p:cond delay="0"/>
                                  </p:stCondLst>
                                  <p:iterate type="el" backwards="0">
                                    <p:tmAbs val="0"/>
                                  </p:iterate>
                                  <p:childTnLst>
                                    <p:set>
                                      <p:cBhvr>
                                        <p:cTn id="111" fill="hold"/>
                                        <p:tgtEl>
                                          <p:spTgt spid="219"/>
                                        </p:tgtEl>
                                        <p:attrNameLst>
                                          <p:attrName>style.visibility</p:attrName>
                                        </p:attrNameLst>
                                      </p:cBhvr>
                                      <p:to>
                                        <p:strVal val="visible"/>
                                      </p:to>
                                    </p:set>
                                    <p:anim calcmode="lin" valueType="num">
                                      <p:cBhvr>
                                        <p:cTn id="112" dur="1000" fill="hold"/>
                                        <p:tgtEl>
                                          <p:spTgt spid="219"/>
                                        </p:tgtEl>
                                        <p:attrNameLst>
                                          <p:attrName>ppt_x</p:attrName>
                                        </p:attrNameLst>
                                      </p:cBhvr>
                                      <p:tavLst>
                                        <p:tav tm="0">
                                          <p:val>
                                            <p:strVal val="0-#ppt_w/2"/>
                                          </p:val>
                                        </p:tav>
                                        <p:tav tm="100000">
                                          <p:val>
                                            <p:strVal val="#ppt_x"/>
                                          </p:val>
                                        </p:tav>
                                      </p:tavLst>
                                    </p:anim>
                                    <p:anim calcmode="lin" valueType="num">
                                      <p:cBhvr>
                                        <p:cTn id="113" dur="1000" fill="hold"/>
                                        <p:tgtEl>
                                          <p:spTgt spid="219"/>
                                        </p:tgtEl>
                                        <p:attrNameLst>
                                          <p:attrName>ppt_y</p:attrName>
                                        </p:attrNameLst>
                                      </p:cBhvr>
                                      <p:tavLst>
                                        <p:tav tm="0">
                                          <p:val>
                                            <p:strVal val="#ppt_y"/>
                                          </p:val>
                                        </p:tav>
                                        <p:tav tm="100000">
                                          <p:val>
                                            <p:strVal val="#ppt_y"/>
                                          </p:val>
                                        </p:tav>
                                      </p:tavLst>
                                    </p:anim>
                                  </p:childTnLst>
                                </p:cTn>
                              </p:par>
                            </p:childTnLst>
                          </p:cTn>
                        </p:par>
                        <p:par>
                          <p:cTn id="114" fill="hold">
                            <p:stCondLst>
                              <p:cond delay="2000"/>
                            </p:stCondLst>
                            <p:childTnLst>
                              <p:par>
                                <p:cTn id="115" nodeType="afterEffect" presetClass="entr" presetSubtype="8" presetID="2" grpId="24" fill="hold">
                                  <p:stCondLst>
                                    <p:cond delay="0"/>
                                  </p:stCondLst>
                                  <p:iterate type="el" backwards="0">
                                    <p:tmAbs val="0"/>
                                  </p:iterate>
                                  <p:childTnLst>
                                    <p:set>
                                      <p:cBhvr>
                                        <p:cTn id="116" fill="hold"/>
                                        <p:tgtEl>
                                          <p:spTgt spid="213"/>
                                        </p:tgtEl>
                                        <p:attrNameLst>
                                          <p:attrName>style.visibility</p:attrName>
                                        </p:attrNameLst>
                                      </p:cBhvr>
                                      <p:to>
                                        <p:strVal val="visible"/>
                                      </p:to>
                                    </p:set>
                                    <p:anim calcmode="lin" valueType="num">
                                      <p:cBhvr>
                                        <p:cTn id="117" dur="1000" fill="hold"/>
                                        <p:tgtEl>
                                          <p:spTgt spid="213"/>
                                        </p:tgtEl>
                                        <p:attrNameLst>
                                          <p:attrName>ppt_x</p:attrName>
                                        </p:attrNameLst>
                                      </p:cBhvr>
                                      <p:tavLst>
                                        <p:tav tm="0">
                                          <p:val>
                                            <p:strVal val="0-#ppt_w/2"/>
                                          </p:val>
                                        </p:tav>
                                        <p:tav tm="100000">
                                          <p:val>
                                            <p:strVal val="#ppt_x"/>
                                          </p:val>
                                        </p:tav>
                                      </p:tavLst>
                                    </p:anim>
                                    <p:anim calcmode="lin" valueType="num">
                                      <p:cBhvr>
                                        <p:cTn id="118" dur="1000" fill="hold"/>
                                        <p:tgtEl>
                                          <p:spTgt spid="213"/>
                                        </p:tgtEl>
                                        <p:attrNameLst>
                                          <p:attrName>ppt_y</p:attrName>
                                        </p:attrNameLst>
                                      </p:cBhvr>
                                      <p:tavLst>
                                        <p:tav tm="0">
                                          <p:val>
                                            <p:strVal val="#ppt_y"/>
                                          </p:val>
                                        </p:tav>
                                        <p:tav tm="100000">
                                          <p:val>
                                            <p:strVal val="#ppt_y"/>
                                          </p:val>
                                        </p:tav>
                                      </p:tavLst>
                                    </p:anim>
                                  </p:childTnLst>
                                </p:cTn>
                              </p:par>
                            </p:childTnLst>
                          </p:cTn>
                        </p:par>
                        <p:par>
                          <p:cTn id="119" fill="hold">
                            <p:stCondLst>
                              <p:cond delay="3000"/>
                            </p:stCondLst>
                            <p:childTnLst>
                              <p:par>
                                <p:cTn id="120" nodeType="afterEffect" presetClass="entr" presetSubtype="8" presetID="2" grpId="25" fill="hold">
                                  <p:stCondLst>
                                    <p:cond delay="0"/>
                                  </p:stCondLst>
                                  <p:iterate type="el" backwards="0">
                                    <p:tmAbs val="0"/>
                                  </p:iterate>
                                  <p:childTnLst>
                                    <p:set>
                                      <p:cBhvr>
                                        <p:cTn id="121" fill="hold"/>
                                        <p:tgtEl>
                                          <p:spTgt spid="222"/>
                                        </p:tgtEl>
                                        <p:attrNameLst>
                                          <p:attrName>style.visibility</p:attrName>
                                        </p:attrNameLst>
                                      </p:cBhvr>
                                      <p:to>
                                        <p:strVal val="visible"/>
                                      </p:to>
                                    </p:set>
                                    <p:anim calcmode="lin" valueType="num">
                                      <p:cBhvr>
                                        <p:cTn id="122" dur="1000" fill="hold"/>
                                        <p:tgtEl>
                                          <p:spTgt spid="222"/>
                                        </p:tgtEl>
                                        <p:attrNameLst>
                                          <p:attrName>ppt_x</p:attrName>
                                        </p:attrNameLst>
                                      </p:cBhvr>
                                      <p:tavLst>
                                        <p:tav tm="0">
                                          <p:val>
                                            <p:strVal val="0-#ppt_w/2"/>
                                          </p:val>
                                        </p:tav>
                                        <p:tav tm="100000">
                                          <p:val>
                                            <p:strVal val="#ppt_x"/>
                                          </p:val>
                                        </p:tav>
                                      </p:tavLst>
                                    </p:anim>
                                    <p:anim calcmode="lin" valueType="num">
                                      <p:cBhvr>
                                        <p:cTn id="123" dur="1000" fill="hold"/>
                                        <p:tgtEl>
                                          <p:spTgt spid="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23"/>
      <p:bldP build="whole" bldLvl="1" animBg="1" rev="0" advAuto="0" spid="251" grpId="13"/>
      <p:bldP build="whole" bldLvl="1" animBg="1" rev="0" advAuto="0" spid="222" grpId="25"/>
      <p:bldP build="whole" bldLvl="1" animBg="1" rev="0" advAuto="0" spid="200" grpId="3"/>
      <p:bldP build="whole" bldLvl="1" animBg="1" rev="0" advAuto="0" spid="201" grpId="4"/>
      <p:bldP build="whole" bldLvl="1" animBg="1" rev="0" advAuto="0" spid="200" grpId="9"/>
      <p:bldP build="whole" bldLvl="1" animBg="1" rev="0" advAuto="0" spid="213" grpId="24"/>
      <p:bldP build="whole" bldLvl="1" animBg="1" rev="0" advAuto="0" spid="201" grpId="10"/>
      <p:bldP build="whole" bldLvl="1" animBg="1" rev="0" advAuto="0" spid="207" grpId="5"/>
      <p:bldP build="whole" bldLvl="1" animBg="1" rev="0" advAuto="0" spid="207" grpId="6"/>
      <p:bldP build="whole" bldLvl="1" animBg="1" rev="0" advAuto="0" spid="204" grpId="1"/>
      <p:bldP build="whole" bldLvl="1" animBg="1" rev="0" advAuto="0" spid="204" grpId="2"/>
      <p:bldP build="whole" bldLvl="1" animBg="1" rev="0" advAuto="0" spid="238" grpId="14"/>
      <p:bldP build="whole" bldLvl="1" animBg="1" rev="0" advAuto="0" spid="215" grpId="16"/>
      <p:bldP build="whole" bldLvl="1" animBg="1" rev="0" advAuto="0" spid="223" grpId="15"/>
      <p:bldP build="whole" bldLvl="1" animBg="1" rev="0" advAuto="0" spid="211" grpId="11"/>
      <p:bldP build="whole" bldLvl="1" animBg="1" rev="0" advAuto="0" spid="210" grpId="7"/>
      <p:bldP build="whole" bldLvl="1" animBg="1" rev="0" advAuto="0" spid="212" grpId="12"/>
      <p:bldP build="whole" bldLvl="1" animBg="1" rev="0" advAuto="0" spid="210" grpId="8"/>
      <p:bldP build="whole" bldLvl="1" animBg="1" rev="0" advAuto="0" spid="214" grpId="17"/>
      <p:bldP build="whole" bldLvl="1" animBg="1" rev="0" advAuto="0" spid="263" grpId="18"/>
      <p:bldP build="whole" bldLvl="1" animBg="1" rev="0" advAuto="0" spid="223" grpId="21"/>
      <p:bldP build="whole" bldLvl="1" animBg="1" rev="0" advAuto="0" spid="216" grpId="22"/>
      <p:bldP build="whole" bldLvl="1" animBg="1" rev="0" advAuto="0" spid="211" grpId="20"/>
      <p:bldP build="whole" bldLvl="1" animBg="1" rev="0" advAuto="0" spid="212" grpId="19"/>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body" idx="1"/>
          </p:nvPr>
        </p:nvSpPr>
        <p:spPr>
          <a:xfrm>
            <a:off x="450376" y="2214183"/>
            <a:ext cx="8338781" cy="3807726"/>
          </a:xfrm>
          <a:prstGeom prst="rect">
            <a:avLst/>
          </a:prstGeom>
        </p:spPr>
        <p:txBody>
          <a:bodyPr/>
          <a:lstStyle/>
          <a:p>
            <a:pPr lvl="0" marL="898071" indent="-898071">
              <a:buClr>
                <a:srgbClr val="DA1F28"/>
              </a:buClr>
              <a:buSzPct val="60000"/>
              <a:buFont typeface="Wingdings"/>
              <a:buChar char="❑"/>
              <a:defRPr sz="1800">
                <a:solidFill>
                  <a:srgbClr val="000000"/>
                </a:solidFill>
              </a:defRPr>
            </a:pPr>
            <a:r>
              <a:rPr sz="4400">
                <a:solidFill>
                  <a:srgbClr val="D9D9D9"/>
                </a:solidFill>
              </a:rPr>
              <a:t>Methodology</a:t>
            </a:r>
            <a:endParaRPr sz="4400">
              <a:solidFill>
                <a:srgbClr val="D9D9D9"/>
              </a:solidFill>
            </a:endParaRPr>
          </a:p>
          <a:p>
            <a:pPr lvl="0" marL="898071" indent="-898071">
              <a:buClr>
                <a:srgbClr val="DA1F28"/>
              </a:buClr>
              <a:buSzPct val="60000"/>
              <a:buFont typeface="Wingdings"/>
              <a:buChar char="❑"/>
              <a:defRPr sz="1800">
                <a:solidFill>
                  <a:srgbClr val="000000"/>
                </a:solidFill>
              </a:defRPr>
            </a:pPr>
            <a:r>
              <a:rPr sz="4400">
                <a:solidFill>
                  <a:srgbClr val="464646"/>
                </a:solidFill>
              </a:rPr>
              <a:t>Measuring Price Discrimination</a:t>
            </a:r>
            <a:endParaRPr sz="4400">
              <a:solidFill>
                <a:srgbClr val="464646"/>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888888"/>
                </a:solidFill>
              </a:rPr>
              <a:t>Real User Accounts</a:t>
            </a:r>
            <a:endParaRPr>
              <a:solidFill>
                <a:srgbClr val="888888"/>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888888"/>
                </a:solidFill>
              </a:rPr>
              <a:t>Synthetic User Accounts</a:t>
            </a:r>
            <a:endParaRPr>
              <a:solidFill>
                <a:srgbClr val="888888"/>
              </a:solidFill>
            </a:endParaRPr>
          </a:p>
          <a:p>
            <a:pPr lvl="0" marL="898071" indent="-898071">
              <a:buClr>
                <a:srgbClr val="DA1F28"/>
              </a:buClr>
              <a:buSzPct val="60000"/>
              <a:buFont typeface="Wingdings"/>
              <a:buChar char="❑"/>
              <a:defRPr sz="1800">
                <a:solidFill>
                  <a:srgbClr val="000000"/>
                </a:solidFill>
              </a:defRPr>
            </a:pPr>
            <a:r>
              <a:rPr sz="4400">
                <a:solidFill>
                  <a:srgbClr val="464646"/>
                </a:solidFill>
              </a:rPr>
              <a:t>Conclusion</a:t>
            </a:r>
          </a:p>
        </p:txBody>
      </p:sp>
      <p:sp>
        <p:nvSpPr>
          <p:cNvPr id="268" name="Shape 268"/>
          <p:cNvSpPr/>
          <p:nvPr>
            <p:ph type="title"/>
          </p:nvPr>
        </p:nvSpPr>
        <p:spPr>
          <a:xfrm>
            <a:off x="1371600" y="304800"/>
            <a:ext cx="7620000" cy="990600"/>
          </a:xfrm>
          <a:prstGeom prst="rect">
            <a:avLst/>
          </a:prstGeom>
        </p:spPr>
        <p:txBody>
          <a:bodyPr/>
          <a:lstStyle/>
          <a:p>
            <a:pPr lvl="0">
              <a:defRPr sz="1800">
                <a:solidFill>
                  <a:srgbClr val="000000"/>
                </a:solidFill>
              </a:defRPr>
            </a:pPr>
            <a:r>
              <a:rPr sz="4400">
                <a:solidFill>
                  <a:srgbClr val="FFFFFF"/>
                </a:solidFill>
              </a:rPr>
              <a:t>Outline</a:t>
            </a:r>
          </a:p>
        </p:txBody>
      </p:sp>
      <p:sp>
        <p:nvSpPr>
          <p:cNvPr id="269" name="Shape 269"/>
          <p:cNvSpPr/>
          <p:nvPr>
            <p:ph type="sldNum" sz="quarter" idx="2"/>
          </p:nvPr>
        </p:nvSpPr>
        <p:spPr>
          <a:xfrm>
            <a:off x="0" y="570229"/>
            <a:ext cx="1295400" cy="43434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b="0" sz="1800">
                <a:solidFill>
                  <a:srgbClr val="000000"/>
                </a:solidFill>
              </a:defRPr>
            </a:pPr>
            <a:fld id="{86CB4B4D-7CA3-9044-876B-883B54F8677D}" type="slidenum">
              <a:rPr b="1" sz="2400">
                <a:solidFill>
                  <a:srgbClr val="FFFFFF"/>
                </a:solidFill>
              </a:rPr>
            </a:fld>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nvSpPr>
        <p:spPr>
          <a:xfrm>
            <a:off x="304799" y="1622006"/>
            <a:ext cx="8556171" cy="153485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700"/>
              </a:spcBef>
              <a:buClr>
                <a:srgbClr val="DA1F28"/>
              </a:buClr>
              <a:buFont typeface="Wingdings"/>
            </a:pPr>
            <a:r>
              <a:rPr sz="2900"/>
              <a:t>Questions we want to answer:</a:t>
            </a:r>
            <a:endParaRPr sz="2900"/>
          </a:p>
          <a:p>
            <a:pPr lvl="1" marL="457200" indent="0">
              <a:spcBef>
                <a:spcPts val="500"/>
              </a:spcBef>
              <a:buClr>
                <a:srgbClr val="2B507A"/>
              </a:buClr>
              <a:buSzPct val="100000"/>
              <a:buFont typeface="Wingdings"/>
              <a:buChar char="•"/>
            </a:pPr>
            <a:r>
              <a:rPr sz="2600"/>
              <a:t>To what extent are products personalized?</a:t>
            </a:r>
            <a:endParaRPr sz="2600"/>
          </a:p>
          <a:p>
            <a:pPr lvl="1" marL="457200" indent="0">
              <a:spcBef>
                <a:spcPts val="500"/>
              </a:spcBef>
              <a:buClr>
                <a:srgbClr val="2B507A"/>
              </a:buClr>
              <a:buSzPct val="100000"/>
              <a:buFont typeface="Wingdings"/>
              <a:buChar char="•"/>
            </a:pPr>
            <a:r>
              <a:rPr sz="2600"/>
              <a:t>What user features drive personalization?</a:t>
            </a:r>
          </a:p>
        </p:txBody>
      </p:sp>
      <p:sp>
        <p:nvSpPr>
          <p:cNvPr id="274" name="Shape 274"/>
          <p:cNvSpPr/>
          <p:nvPr>
            <p:ph type="title"/>
          </p:nvPr>
        </p:nvSpPr>
        <p:spPr>
          <a:prstGeom prst="rect">
            <a:avLst/>
          </a:prstGeom>
        </p:spPr>
        <p:txBody>
          <a:bodyPr/>
          <a:lstStyle/>
          <a:p>
            <a:pPr lvl="0">
              <a:defRPr sz="1800">
                <a:solidFill>
                  <a:srgbClr val="000000"/>
                </a:solidFill>
              </a:defRPr>
            </a:pPr>
            <a:r>
              <a:rPr sz="4400">
                <a:solidFill>
                  <a:srgbClr val="464646"/>
                </a:solidFill>
              </a:rPr>
              <a:t>Experimental Treatments</a:t>
            </a:r>
          </a:p>
        </p:txBody>
      </p:sp>
      <p:sp>
        <p:nvSpPr>
          <p:cNvPr id="275" name="Shape 275"/>
          <p:cNvSpPr/>
          <p:nvPr>
            <p:ph type="sldNum" sz="quarter" idx="2"/>
          </p:nvPr>
        </p:nvSpPr>
        <p:spPr>
          <a:xfrm>
            <a:off x="0" y="1255000"/>
            <a:ext cx="533400" cy="256541"/>
          </a:xfrm>
          <a:prstGeom prst="rect">
            <a:avLst/>
          </a:prstGeom>
          <a:extLst>
            <a:ext uri="{C572A759-6A51-4108-AA02-DFA0A04FC94B}">
              <ma14:wrappingTextBoxFlag xmlns:ma14="http://schemas.microsoft.com/office/mac/drawingml/2011/main" val="1"/>
            </a:ext>
          </a:extLst>
        </p:spPr>
        <p:txBody>
          <a:bodyPr/>
          <a:lstStyle>
            <a:lvl1pPr>
              <a:lnSpc>
                <a:spcPct val="80000"/>
              </a:lnSpc>
              <a:defRPr sz="1200"/>
            </a:lvl1pPr>
          </a:lstStyle>
          <a:p>
            <a:pPr lvl="0">
              <a:defRPr b="0" sz="1800">
                <a:solidFill>
                  <a:srgbClr val="000000"/>
                </a:solidFill>
              </a:defRPr>
            </a:pPr>
            <a:fld id="{86CB4B4D-7CA3-9044-876B-883B54F8677D}" type="slidenum">
              <a:rPr b="1" sz="1200">
                <a:solidFill>
                  <a:srgbClr val="FFFFFF"/>
                </a:solidFill>
              </a:rPr>
            </a:fld>
          </a:p>
        </p:txBody>
      </p:sp>
      <p:sp>
        <p:nvSpPr>
          <p:cNvPr id="276" name="Shape 276"/>
          <p:cNvSpPr/>
          <p:nvPr/>
        </p:nvSpPr>
        <p:spPr>
          <a:xfrm>
            <a:off x="4800598" y="4038644"/>
            <a:ext cx="4147458" cy="231861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700"/>
              </a:spcBef>
              <a:buClr>
                <a:srgbClr val="DA1F28"/>
              </a:buClr>
              <a:buFont typeface="Wingdings"/>
            </a:pPr>
            <a:r>
              <a:rPr sz="2700"/>
              <a:t>Create accounts that each vary by one feature</a:t>
            </a:r>
            <a:endParaRPr sz="2900"/>
          </a:p>
          <a:p>
            <a:pPr lvl="0">
              <a:spcBef>
                <a:spcPts val="700"/>
              </a:spcBef>
              <a:buClr>
                <a:srgbClr val="DA1F28"/>
              </a:buClr>
              <a:buFont typeface="Wingdings"/>
            </a:pPr>
            <a:r>
              <a:rPr sz="2900"/>
              <a:t>Measure the impact of specific features</a:t>
            </a:r>
          </a:p>
        </p:txBody>
      </p:sp>
      <p:sp>
        <p:nvSpPr>
          <p:cNvPr id="277" name="Shape 277"/>
          <p:cNvSpPr/>
          <p:nvPr>
            <p:ph type="body" idx="1"/>
          </p:nvPr>
        </p:nvSpPr>
        <p:spPr>
          <a:xfrm>
            <a:off x="190500" y="4044106"/>
            <a:ext cx="4288972" cy="1970585"/>
          </a:xfrm>
          <a:prstGeom prst="rect">
            <a:avLst/>
          </a:prstGeom>
        </p:spPr>
        <p:txBody>
          <a:bodyPr/>
          <a:lstStyle/>
          <a:p>
            <a:pPr lvl="0">
              <a:defRPr sz="1800"/>
            </a:pPr>
            <a:r>
              <a:rPr sz="2700"/>
              <a:t>Leverage real users who have history</a:t>
            </a:r>
            <a:endParaRPr sz="2700"/>
          </a:p>
          <a:p>
            <a:pPr lvl="0">
              <a:defRPr sz="1800"/>
            </a:pPr>
            <a:r>
              <a:rPr sz="2700"/>
              <a:t>Measure personalization in real life</a:t>
            </a:r>
          </a:p>
        </p:txBody>
      </p:sp>
      <p:sp>
        <p:nvSpPr>
          <p:cNvPr id="278" name="Shape 278"/>
          <p:cNvSpPr/>
          <p:nvPr/>
        </p:nvSpPr>
        <p:spPr>
          <a:xfrm>
            <a:off x="206828" y="3352841"/>
            <a:ext cx="4288973" cy="640081"/>
          </a:xfrm>
          <a:prstGeom prst="rect">
            <a:avLst/>
          </a:prstGeom>
          <a:solidFill>
            <a:srgbClr val="DA1F28"/>
          </a:solidFill>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a:spcBef>
                <a:spcPts val="700"/>
              </a:spcBef>
              <a:defRPr b="1" sz="2400">
                <a:solidFill>
                  <a:srgbClr val="FFFFFF"/>
                </a:solidFill>
              </a:defRPr>
            </a:lvl1pPr>
          </a:lstStyle>
          <a:p>
            <a:pPr lvl="0">
              <a:defRPr b="0" sz="1800">
                <a:solidFill>
                  <a:srgbClr val="000000"/>
                </a:solidFill>
              </a:defRPr>
            </a:pPr>
            <a:r>
              <a:rPr b="1" sz="2400">
                <a:solidFill>
                  <a:srgbClr val="FFFFFF"/>
                </a:solidFill>
              </a:rPr>
              <a:t>Real User Data</a:t>
            </a:r>
          </a:p>
        </p:txBody>
      </p:sp>
      <p:grpSp>
        <p:nvGrpSpPr>
          <p:cNvPr id="281" name="Group 281"/>
          <p:cNvGrpSpPr/>
          <p:nvPr/>
        </p:nvGrpSpPr>
        <p:grpSpPr>
          <a:xfrm>
            <a:off x="4800598" y="3352841"/>
            <a:ext cx="4158344" cy="640081"/>
            <a:chOff x="0" y="0"/>
            <a:chExt cx="4158343" cy="640080"/>
          </a:xfrm>
        </p:grpSpPr>
        <p:sp>
          <p:nvSpPr>
            <p:cNvPr id="279" name="Shape 279"/>
            <p:cNvSpPr/>
            <p:nvPr/>
          </p:nvSpPr>
          <p:spPr>
            <a:xfrm>
              <a:off x="-1" y="-1"/>
              <a:ext cx="4158345" cy="640082"/>
            </a:xfrm>
            <a:prstGeom prst="rect">
              <a:avLst/>
            </a:prstGeom>
            <a:solidFill>
              <a:srgbClr val="39639D"/>
            </a:solidFill>
            <a:ln w="12700" cap="flat">
              <a:noFill/>
              <a:miter lim="400000"/>
            </a:ln>
            <a:effectLst/>
          </p:spPr>
          <p:txBody>
            <a:bodyPr wrap="square" lIns="0" tIns="0" rIns="0" bIns="0" numCol="1" anchor="ctr">
              <a:noAutofit/>
            </a:bodyPr>
            <a:lstStyle/>
            <a:p>
              <a:pPr lvl="0" algn="ctr">
                <a:spcBef>
                  <a:spcPts val="700"/>
                </a:spcBef>
                <a:defRPr b="1" sz="2400">
                  <a:solidFill>
                    <a:srgbClr val="FFFFFF"/>
                  </a:solidFill>
                </a:defRPr>
              </a:pPr>
            </a:p>
          </p:txBody>
        </p:sp>
        <p:sp>
          <p:nvSpPr>
            <p:cNvPr id="280" name="Shape 280"/>
            <p:cNvSpPr/>
            <p:nvPr/>
          </p:nvSpPr>
          <p:spPr>
            <a:xfrm>
              <a:off x="-1" y="102870"/>
              <a:ext cx="4158345"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spcBef>
                  <a:spcPts val="700"/>
                </a:spcBef>
                <a:defRPr b="1" sz="2400">
                  <a:solidFill>
                    <a:srgbClr val="FFFFFF"/>
                  </a:solidFill>
                </a:defRPr>
              </a:lvl1pPr>
            </a:lstStyle>
            <a:p>
              <a:pPr lvl="0">
                <a:defRPr b="0" sz="1800">
                  <a:solidFill>
                    <a:srgbClr val="000000"/>
                  </a:solidFill>
                </a:defRPr>
              </a:pPr>
              <a:r>
                <a:rPr b="1" sz="2400">
                  <a:solidFill>
                    <a:srgbClr val="FFFFFF"/>
                  </a:solidFill>
                </a:rPr>
                <a:t>Synthetic User Accounts</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278">
                                            <p:bg/>
                                          </p:spTgt>
                                        </p:tgtEl>
                                        <p:attrNameLst>
                                          <p:attrName>style.visibility</p:attrName>
                                        </p:attrNameLst>
                                      </p:cBhvr>
                                      <p:to>
                                        <p:strVal val="visible"/>
                                      </p:to>
                                    </p:set>
                                    <p:anim calcmode="lin" valueType="num">
                                      <p:cBhvr>
                                        <p:cTn id="7" dur="500" fill="hold"/>
                                        <p:tgtEl>
                                          <p:spTgt spid="278">
                                            <p:bg/>
                                          </p:spTgt>
                                        </p:tgtEl>
                                        <p:attrNameLst>
                                          <p:attrName>ppt_x</p:attrName>
                                        </p:attrNameLst>
                                      </p:cBhvr>
                                      <p:tavLst>
                                        <p:tav tm="0">
                                          <p:val>
                                            <p:strVal val="0-#ppt_w/2"/>
                                          </p:val>
                                        </p:tav>
                                        <p:tav tm="100000">
                                          <p:val>
                                            <p:strVal val="#ppt_x"/>
                                          </p:val>
                                        </p:tav>
                                      </p:tavLst>
                                    </p:anim>
                                    <p:anim calcmode="lin" valueType="num">
                                      <p:cBhvr>
                                        <p:cTn id="8" dur="500" fill="hold"/>
                                        <p:tgtEl>
                                          <p:spTgt spid="278">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278">
                                            <p:txEl>
                                              <p:pRg st="0" end="0"/>
                                            </p:txEl>
                                          </p:spTgt>
                                        </p:tgtEl>
                                        <p:attrNameLst>
                                          <p:attrName>style.visibility</p:attrName>
                                        </p:attrNameLst>
                                      </p:cBhvr>
                                      <p:to>
                                        <p:strVal val="visible"/>
                                      </p:to>
                                    </p:set>
                                    <p:anim calcmode="lin" valueType="num">
                                      <p:cBhvr>
                                        <p:cTn id="11" dur="500" fill="hold"/>
                                        <p:tgtEl>
                                          <p:spTgt spid="27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7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nodeType="afterEffect" presetClass="entr" presetSubtype="0" presetID="1" grpId="2" fill="hold">
                                  <p:stCondLst>
                                    <p:cond delay="0"/>
                                  </p:stCondLst>
                                  <p:iterate type="el" backwards="0">
                                    <p:tmAbs val="0"/>
                                  </p:iterate>
                                  <p:childTnLst>
                                    <p:set>
                                      <p:cBhvr>
                                        <p:cTn id="15" fill="hold"/>
                                        <p:tgtEl>
                                          <p:spTgt spid="277">
                                            <p:bg/>
                                          </p:spTgt>
                                        </p:tgtEl>
                                        <p:attrNameLst>
                                          <p:attrName>style.visibility</p:attrName>
                                        </p:attrNameLst>
                                      </p:cBhvr>
                                      <p:to>
                                        <p:strVal val="visible"/>
                                      </p:to>
                                    </p:set>
                                  </p:childTnLst>
                                </p:cTn>
                              </p:par>
                              <p:par>
                                <p:cTn id="16" presetClass="entr" presetSubtype="0" presetID="1" grpId="2" fill="hold">
                                  <p:stCondLst>
                                    <p:cond delay="0"/>
                                  </p:stCondLst>
                                  <p:iterate type="el" backwards="0">
                                    <p:tmAbs val="0"/>
                                  </p:iterate>
                                  <p:childTnLst>
                                    <p:set>
                                      <p:cBhvr>
                                        <p:cTn id="17" fill="hold"/>
                                        <p:tgtEl>
                                          <p:spTgt spid="277">
                                            <p:txEl>
                                              <p:pRg st="0" end="0"/>
                                            </p:txEl>
                                          </p:spTgt>
                                        </p:tgtEl>
                                        <p:attrNameLst>
                                          <p:attrName>style.visibility</p:attrName>
                                        </p:attrNameLst>
                                      </p:cBhvr>
                                      <p:to>
                                        <p:strVal val="visible"/>
                                      </p:to>
                                    </p:set>
                                  </p:childTnLst>
                                </p:cTn>
                              </p:par>
                            </p:childTnLst>
                          </p:cTn>
                        </p:par>
                        <p:par>
                          <p:cTn id="18" fill="hold">
                            <p:stCondLst>
                              <p:cond delay="500"/>
                            </p:stCondLst>
                            <p:childTnLst>
                              <p:par>
                                <p:cTn id="19" nodeType="afterEffect" presetClass="entr" presetSubtype="0" presetID="1" grpId="2" fill="hold">
                                  <p:stCondLst>
                                    <p:cond delay="400"/>
                                  </p:stCondLst>
                                  <p:iterate type="el" backwards="0">
                                    <p:tmAbs val="0"/>
                                  </p:iterate>
                                  <p:childTnLst>
                                    <p:set>
                                      <p:cBhvr>
                                        <p:cTn id="20" fill="hold"/>
                                        <p:tgtEl>
                                          <p:spTgt spid="27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3" fill="hold">
                                  <p:stCondLst>
                                    <p:cond delay="0"/>
                                  </p:stCondLst>
                                  <p:iterate type="el" backwards="0">
                                    <p:tmAbs val="0"/>
                                  </p:iterate>
                                  <p:childTnLst>
                                    <p:set>
                                      <p:cBhvr>
                                        <p:cTn id="24" fill="hold"/>
                                        <p:tgtEl>
                                          <p:spTgt spid="281"/>
                                        </p:tgtEl>
                                        <p:attrNameLst>
                                          <p:attrName>style.visibility</p:attrName>
                                        </p:attrNameLst>
                                      </p:cBhvr>
                                      <p:to>
                                        <p:strVal val="visible"/>
                                      </p:to>
                                    </p:set>
                                    <p:anim calcmode="lin" valueType="num">
                                      <p:cBhvr>
                                        <p:cTn id="25" dur="500" fill="hold"/>
                                        <p:tgtEl>
                                          <p:spTgt spid="281"/>
                                        </p:tgtEl>
                                        <p:attrNameLst>
                                          <p:attrName>ppt_x</p:attrName>
                                        </p:attrNameLst>
                                      </p:cBhvr>
                                      <p:tavLst>
                                        <p:tav tm="0">
                                          <p:val>
                                            <p:strVal val="0-#ppt_w/2"/>
                                          </p:val>
                                        </p:tav>
                                        <p:tav tm="100000">
                                          <p:val>
                                            <p:strVal val="#ppt_x"/>
                                          </p:val>
                                        </p:tav>
                                      </p:tavLst>
                                    </p:anim>
                                    <p:anim calcmode="lin" valueType="num">
                                      <p:cBhvr>
                                        <p:cTn id="26" dur="500" fill="hold"/>
                                        <p:tgtEl>
                                          <p:spTgt spid="281"/>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nodeType="afterEffect" presetClass="entr" presetSubtype="0" presetID="1" grpId="4" fill="hold">
                                  <p:stCondLst>
                                    <p:cond delay="0"/>
                                  </p:stCondLst>
                                  <p:iterate type="el" backwards="0">
                                    <p:tmAbs val="0"/>
                                  </p:iterate>
                                  <p:childTnLst>
                                    <p:set>
                                      <p:cBhvr>
                                        <p:cTn id="29" fill="hold"/>
                                        <p:tgtEl>
                                          <p:spTgt spid="276">
                                            <p:bg/>
                                          </p:spTgt>
                                        </p:tgtEl>
                                        <p:attrNameLst>
                                          <p:attrName>style.visibility</p:attrName>
                                        </p:attrNameLst>
                                      </p:cBhvr>
                                      <p:to>
                                        <p:strVal val="visible"/>
                                      </p:to>
                                    </p:set>
                                  </p:childTnLst>
                                </p:cTn>
                              </p:par>
                              <p:par>
                                <p:cTn id="30" presetClass="entr" presetSubtype="0" presetID="1" grpId="4" fill="hold">
                                  <p:stCondLst>
                                    <p:cond delay="0"/>
                                  </p:stCondLst>
                                  <p:iterate type="el" backwards="0">
                                    <p:tmAbs val="0"/>
                                  </p:iterate>
                                  <p:childTnLst>
                                    <p:set>
                                      <p:cBhvr>
                                        <p:cTn id="31" fill="hold"/>
                                        <p:tgtEl>
                                          <p:spTgt spid="276">
                                            <p:txEl>
                                              <p:pRg st="0" end="0"/>
                                            </p:txEl>
                                          </p:spTgt>
                                        </p:tgtEl>
                                        <p:attrNameLst>
                                          <p:attrName>style.visibility</p:attrName>
                                        </p:attrNameLst>
                                      </p:cBhvr>
                                      <p:to>
                                        <p:strVal val="visible"/>
                                      </p:to>
                                    </p:set>
                                  </p:childTnLst>
                                </p:cTn>
                              </p:par>
                            </p:childTnLst>
                          </p:cTn>
                        </p:par>
                        <p:par>
                          <p:cTn id="32" fill="hold">
                            <p:stCondLst>
                              <p:cond delay="500"/>
                            </p:stCondLst>
                            <p:childTnLst>
                              <p:par>
                                <p:cTn id="33" nodeType="afterEffect" presetClass="entr" presetSubtype="0" presetID="1" grpId="4" fill="hold">
                                  <p:stCondLst>
                                    <p:cond delay="400"/>
                                  </p:stCondLst>
                                  <p:iterate type="el" backwards="0">
                                    <p:tmAbs val="0"/>
                                  </p:iterate>
                                  <p:childTnLst>
                                    <p:set>
                                      <p:cBhvr>
                                        <p:cTn id="34" fill="hold"/>
                                        <p:tgtEl>
                                          <p:spTgt spid="27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8" grpId="1"/>
      <p:bldP build="p" bldLvl="1" animBg="1" rev="0" advAuto="0" spid="277" grpId="2"/>
      <p:bldP build="p" bldLvl="1" animBg="1" rev="0" advAuto="0" spid="276" grpId="4"/>
      <p:bldP build="whole" bldLvl="1" animBg="1" rev="0" advAuto="0" spid="281"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5" name="image23.jpg"/>
          <p:cNvPicPr/>
          <p:nvPr/>
        </p:nvPicPr>
        <p:blipFill>
          <a:blip r:embed="rId3">
            <a:extLst/>
          </a:blip>
          <a:stretch>
            <a:fillRect/>
          </a:stretch>
        </p:blipFill>
        <p:spPr>
          <a:xfrm>
            <a:off x="6411764" y="5243640"/>
            <a:ext cx="2691293" cy="782804"/>
          </a:xfrm>
          <a:prstGeom prst="rect">
            <a:avLst/>
          </a:prstGeom>
          <a:ln w="12700">
            <a:miter lim="400000"/>
          </a:ln>
        </p:spPr>
      </p:pic>
      <p:sp>
        <p:nvSpPr>
          <p:cNvPr id="286" name="Shape 286"/>
          <p:cNvSpPr/>
          <p:nvPr>
            <p:ph type="title"/>
          </p:nvPr>
        </p:nvSpPr>
        <p:spPr>
          <a:xfrm>
            <a:off x="152400" y="228600"/>
            <a:ext cx="8839200" cy="990600"/>
          </a:xfrm>
          <a:prstGeom prst="rect">
            <a:avLst/>
          </a:prstGeom>
        </p:spPr>
        <p:txBody>
          <a:bodyPr/>
          <a:lstStyle>
            <a:lvl1pPr defTabSz="905255">
              <a:defRPr sz="4356"/>
            </a:lvl1pPr>
          </a:lstStyle>
          <a:p>
            <a:pPr lvl="0">
              <a:defRPr sz="1800">
                <a:solidFill>
                  <a:srgbClr val="000000"/>
                </a:solidFill>
              </a:defRPr>
            </a:pPr>
            <a:r>
              <a:rPr sz="4356">
                <a:solidFill>
                  <a:srgbClr val="464646"/>
                </a:solidFill>
              </a:rPr>
              <a:t>Collecting personalization for real users</a:t>
            </a:r>
          </a:p>
        </p:txBody>
      </p:sp>
      <p:sp>
        <p:nvSpPr>
          <p:cNvPr id="287" name="Shape 287"/>
          <p:cNvSpPr/>
          <p:nvPr>
            <p:ph type="sldNum" sz="quarter" idx="2"/>
          </p:nvPr>
        </p:nvSpPr>
        <p:spPr>
          <a:xfrm>
            <a:off x="0" y="1216900"/>
            <a:ext cx="533400" cy="332741"/>
          </a:xfrm>
          <a:prstGeom prst="rect">
            <a:avLst/>
          </a:prstGeom>
          <a:extLst>
            <a:ext uri="{C572A759-6A51-4108-AA02-DFA0A04FC94B}">
              <ma14:wrappingTextBoxFlag xmlns:ma14="http://schemas.microsoft.com/office/mac/drawingml/2011/main" val="1"/>
            </a:ext>
          </a:extLst>
        </p:spPr>
        <p:txBody>
          <a:bodyPr wrap="none"/>
          <a:lstStyle/>
          <a:p>
            <a:pPr lvl="0">
              <a:defRPr b="0">
                <a:solidFill>
                  <a:srgbClr val="000000"/>
                </a:solidFill>
              </a:defRPr>
            </a:pPr>
            <a:fld id="{86CB4B4D-7CA3-9044-876B-883B54F8677D}" type="slidenum">
              <a:rPr b="1">
                <a:solidFill>
                  <a:srgbClr val="FFFFFF"/>
                </a:solidFill>
              </a:rPr>
            </a:fld>
          </a:p>
        </p:txBody>
      </p:sp>
      <p:sp>
        <p:nvSpPr>
          <p:cNvPr id="288" name="Shape 288"/>
          <p:cNvSpPr/>
          <p:nvPr>
            <p:ph type="body" idx="1"/>
          </p:nvPr>
        </p:nvSpPr>
        <p:spPr>
          <a:xfrm>
            <a:off x="152400" y="1612900"/>
            <a:ext cx="8839200" cy="1895696"/>
          </a:xfrm>
          <a:prstGeom prst="rect">
            <a:avLst/>
          </a:prstGeom>
        </p:spPr>
        <p:txBody>
          <a:bodyPr/>
          <a:lstStyle/>
          <a:p>
            <a:pPr lvl="0">
              <a:defRPr sz="1800"/>
            </a:pPr>
            <a:r>
              <a:rPr sz="2900"/>
              <a:t>Gather data from Mechanical Turk</a:t>
            </a:r>
            <a:endParaRPr sz="2900"/>
          </a:p>
          <a:p>
            <a:pPr lvl="1">
              <a:spcBef>
                <a:spcPts val="500"/>
              </a:spcBef>
              <a:buFont typeface="Wingdings 2"/>
              <a:defRPr sz="1800"/>
            </a:pPr>
            <a:r>
              <a:rPr sz="2700"/>
              <a:t>300 participants</a:t>
            </a:r>
            <a:endParaRPr sz="2600"/>
          </a:p>
          <a:p>
            <a:pPr lvl="2" marL="950975" indent="-265175">
              <a:defRPr sz="1800"/>
            </a:pPr>
            <a:r>
              <a:rPr sz="2300"/>
              <a:t>100 users each for for e-commerce, hotel, rental car sites</a:t>
            </a:r>
            <a:endParaRPr sz="2300"/>
          </a:p>
          <a:p>
            <a:pPr lvl="1">
              <a:spcBef>
                <a:spcPts val="500"/>
              </a:spcBef>
              <a:buFont typeface="Wingdings 2"/>
              <a:defRPr sz="1800"/>
            </a:pPr>
            <a:r>
              <a:rPr sz="2700"/>
              <a:t>20 searches for each site</a:t>
            </a:r>
          </a:p>
        </p:txBody>
      </p:sp>
      <p:pic>
        <p:nvPicPr>
          <p:cNvPr id="289" name="image20.png"/>
          <p:cNvPicPr/>
          <p:nvPr/>
        </p:nvPicPr>
        <p:blipFill>
          <a:blip r:embed="rId4">
            <a:extLst/>
          </a:blip>
          <a:stretch>
            <a:fillRect/>
          </a:stretch>
        </p:blipFill>
        <p:spPr>
          <a:xfrm>
            <a:off x="173133" y="5097052"/>
            <a:ext cx="1070824" cy="1070825"/>
          </a:xfrm>
          <a:prstGeom prst="rect">
            <a:avLst/>
          </a:prstGeom>
          <a:ln w="12700">
            <a:miter lim="400000"/>
          </a:ln>
        </p:spPr>
      </p:pic>
      <p:pic>
        <p:nvPicPr>
          <p:cNvPr id="290" name="image24.png"/>
          <p:cNvPicPr/>
          <p:nvPr/>
        </p:nvPicPr>
        <p:blipFill>
          <a:blip r:embed="rId5">
            <a:extLst/>
          </a:blip>
          <a:stretch>
            <a:fillRect/>
          </a:stretch>
        </p:blipFill>
        <p:spPr>
          <a:xfrm>
            <a:off x="2972708" y="5022863"/>
            <a:ext cx="1219201" cy="1219201"/>
          </a:xfrm>
          <a:prstGeom prst="rect">
            <a:avLst/>
          </a:prstGeom>
          <a:ln w="12700">
            <a:miter lim="400000"/>
          </a:ln>
        </p:spPr>
      </p:pic>
      <p:sp>
        <p:nvSpPr>
          <p:cNvPr id="291" name="Shape 291"/>
          <p:cNvSpPr/>
          <p:nvPr/>
        </p:nvSpPr>
        <p:spPr>
          <a:xfrm>
            <a:off x="3011422" y="6242063"/>
            <a:ext cx="1141771" cy="332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stStyle>
          <a:p>
            <a:pPr lvl="0"/>
            <a:r>
              <a:t>HTTP Proxy</a:t>
            </a:r>
          </a:p>
        </p:txBody>
      </p:sp>
      <p:sp>
        <p:nvSpPr>
          <p:cNvPr id="292" name="Shape 292"/>
          <p:cNvSpPr/>
          <p:nvPr/>
        </p:nvSpPr>
        <p:spPr>
          <a:xfrm>
            <a:off x="4191908" y="4840539"/>
            <a:ext cx="2029198" cy="639520"/>
          </a:xfrm>
          <a:prstGeom prst="rightArrow">
            <a:avLst>
              <a:gd name="adj1" fmla="val 50000"/>
              <a:gd name="adj2" fmla="val 50000"/>
            </a:avLst>
          </a:prstGeom>
          <a:solidFill>
            <a:srgbClr val="2B507A"/>
          </a:solidFill>
          <a:ln w="10000">
            <a:solidFill>
              <a:srgbClr val="474B78"/>
            </a:solidFill>
          </a:ln>
        </p:spPr>
        <p:txBody>
          <a:bodyPr lIns="0" tIns="0" rIns="0" bIns="0" anchor="ctr"/>
          <a:lstStyle/>
          <a:p>
            <a:pPr lvl="0" algn="ctr">
              <a:defRPr sz="2000">
                <a:solidFill>
                  <a:srgbClr val="FFFFFF"/>
                </a:solidFill>
              </a:defRPr>
            </a:pPr>
          </a:p>
        </p:txBody>
      </p:sp>
      <p:sp>
        <p:nvSpPr>
          <p:cNvPr id="293" name="Shape 293"/>
          <p:cNvSpPr/>
          <p:nvPr/>
        </p:nvSpPr>
        <p:spPr>
          <a:xfrm>
            <a:off x="4191908" y="4969799"/>
            <a:ext cx="1869318"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FFFF"/>
                </a:solidFill>
              </a:defRPr>
            </a:lvl1pPr>
          </a:lstStyle>
          <a:p>
            <a:pPr lvl="0">
              <a:defRPr sz="1800">
                <a:solidFill>
                  <a:srgbClr val="000000"/>
                </a:solidFill>
              </a:defRPr>
            </a:pPr>
            <a:r>
              <a:rPr sz="2000">
                <a:solidFill>
                  <a:srgbClr val="FFFFFF"/>
                </a:solidFill>
              </a:rPr>
              <a:t>User Query</a:t>
            </a:r>
          </a:p>
        </p:txBody>
      </p:sp>
      <p:sp>
        <p:nvSpPr>
          <p:cNvPr id="294" name="Shape 294"/>
          <p:cNvSpPr/>
          <p:nvPr/>
        </p:nvSpPr>
        <p:spPr>
          <a:xfrm>
            <a:off x="1298387" y="5312704"/>
            <a:ext cx="1959430" cy="639520"/>
          </a:xfrm>
          <a:prstGeom prst="rightArrow">
            <a:avLst>
              <a:gd name="adj1" fmla="val 50000"/>
              <a:gd name="adj2" fmla="val 50000"/>
            </a:avLst>
          </a:prstGeom>
          <a:solidFill>
            <a:srgbClr val="2B507A"/>
          </a:solidFill>
          <a:ln w="10000">
            <a:solidFill>
              <a:srgbClr val="474B78"/>
            </a:solidFill>
          </a:ln>
        </p:spPr>
        <p:txBody>
          <a:bodyPr lIns="0" tIns="0" rIns="0" bIns="0" anchor="ctr"/>
          <a:lstStyle/>
          <a:p>
            <a:pPr lvl="0" algn="ctr">
              <a:defRPr sz="2000">
                <a:solidFill>
                  <a:srgbClr val="FFFFFF"/>
                </a:solidFill>
              </a:defRPr>
            </a:pPr>
          </a:p>
        </p:txBody>
      </p:sp>
      <p:sp>
        <p:nvSpPr>
          <p:cNvPr id="295" name="Shape 295"/>
          <p:cNvSpPr/>
          <p:nvPr/>
        </p:nvSpPr>
        <p:spPr>
          <a:xfrm>
            <a:off x="1298387" y="5441963"/>
            <a:ext cx="1799550"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2000">
                <a:solidFill>
                  <a:srgbClr val="FFFFFF"/>
                </a:solidFill>
              </a:defRPr>
            </a:lvl1pPr>
          </a:lstStyle>
          <a:p>
            <a:pPr lvl="0">
              <a:defRPr sz="1800">
                <a:solidFill>
                  <a:srgbClr val="000000"/>
                </a:solidFill>
              </a:defRPr>
            </a:pPr>
            <a:r>
              <a:rPr sz="2000">
                <a:solidFill>
                  <a:srgbClr val="FFFFFF"/>
                </a:solidFill>
              </a:rPr>
              <a:t>User Query</a:t>
            </a:r>
          </a:p>
        </p:txBody>
      </p:sp>
      <p:grpSp>
        <p:nvGrpSpPr>
          <p:cNvPr id="298" name="Group 298"/>
          <p:cNvGrpSpPr/>
          <p:nvPr/>
        </p:nvGrpSpPr>
        <p:grpSpPr>
          <a:xfrm>
            <a:off x="4191906" y="5573962"/>
            <a:ext cx="2029198" cy="639520"/>
            <a:chOff x="0" y="0"/>
            <a:chExt cx="2029197" cy="639519"/>
          </a:xfrm>
        </p:grpSpPr>
        <p:sp>
          <p:nvSpPr>
            <p:cNvPr id="296" name="Shape 296"/>
            <p:cNvSpPr/>
            <p:nvPr/>
          </p:nvSpPr>
          <p:spPr>
            <a:xfrm>
              <a:off x="0" y="0"/>
              <a:ext cx="2029198" cy="639520"/>
            </a:xfrm>
            <a:prstGeom prst="rightArrow">
              <a:avLst>
                <a:gd name="adj1" fmla="val 50000"/>
                <a:gd name="adj2" fmla="val 50000"/>
              </a:avLst>
            </a:prstGeom>
            <a:solidFill>
              <a:srgbClr val="EB641B"/>
            </a:solidFill>
            <a:ln w="25400" cap="flat">
              <a:solidFill>
                <a:srgbClr val="78310B"/>
              </a:solidFill>
              <a:prstDash val="solid"/>
              <a:bevel/>
            </a:ln>
            <a:effectLst/>
          </p:spPr>
          <p:txBody>
            <a:bodyPr wrap="square" lIns="0" tIns="0" rIns="0" bIns="0" numCol="1" anchor="ctr">
              <a:noAutofit/>
            </a:bodyPr>
            <a:lstStyle/>
            <a:p>
              <a:pPr lvl="0" algn="ctr">
                <a:defRPr sz="2000">
                  <a:solidFill>
                    <a:srgbClr val="FFFFFF"/>
                  </a:solidFill>
                </a:defRPr>
              </a:pPr>
            </a:p>
          </p:txBody>
        </p:sp>
        <p:sp>
          <p:nvSpPr>
            <p:cNvPr id="297" name="Shape 297"/>
            <p:cNvSpPr/>
            <p:nvPr/>
          </p:nvSpPr>
          <p:spPr>
            <a:xfrm>
              <a:off x="0" y="134339"/>
              <a:ext cx="186931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2000">
                  <a:solidFill>
                    <a:srgbClr val="FFFFFF"/>
                  </a:solidFill>
                </a:defRPr>
              </a:lvl1pPr>
            </a:lstStyle>
            <a:p>
              <a:pPr lvl="0">
                <a:defRPr sz="1800">
                  <a:solidFill>
                    <a:srgbClr val="000000"/>
                  </a:solidFill>
                </a:defRPr>
              </a:pPr>
              <a:r>
                <a:rPr sz="2000">
                  <a:solidFill>
                    <a:srgbClr val="FFFFFF"/>
                  </a:solidFill>
                </a:rPr>
                <a:t>Control Query</a:t>
              </a:r>
            </a:p>
          </p:txBody>
        </p:sp>
      </p:grpSp>
      <p:grpSp>
        <p:nvGrpSpPr>
          <p:cNvPr id="301" name="Group 301"/>
          <p:cNvGrpSpPr/>
          <p:nvPr/>
        </p:nvGrpSpPr>
        <p:grpSpPr>
          <a:xfrm>
            <a:off x="4344306" y="5976741"/>
            <a:ext cx="2029198" cy="639520"/>
            <a:chOff x="0" y="0"/>
            <a:chExt cx="2029197" cy="639519"/>
          </a:xfrm>
        </p:grpSpPr>
        <p:sp>
          <p:nvSpPr>
            <p:cNvPr id="299" name="Shape 299"/>
            <p:cNvSpPr/>
            <p:nvPr/>
          </p:nvSpPr>
          <p:spPr>
            <a:xfrm>
              <a:off x="0" y="0"/>
              <a:ext cx="2029198" cy="639520"/>
            </a:xfrm>
            <a:prstGeom prst="rightArrow">
              <a:avLst>
                <a:gd name="adj1" fmla="val 50000"/>
                <a:gd name="adj2" fmla="val 50000"/>
              </a:avLst>
            </a:prstGeom>
            <a:solidFill>
              <a:srgbClr val="EB641B"/>
            </a:solidFill>
            <a:ln w="25400" cap="flat">
              <a:solidFill>
                <a:srgbClr val="78310B"/>
              </a:solidFill>
              <a:prstDash val="solid"/>
              <a:bevel/>
            </a:ln>
            <a:effectLst/>
          </p:spPr>
          <p:txBody>
            <a:bodyPr wrap="square" lIns="0" tIns="0" rIns="0" bIns="0" numCol="1" anchor="ctr">
              <a:noAutofit/>
            </a:bodyPr>
            <a:lstStyle/>
            <a:p>
              <a:pPr lvl="0" algn="ctr">
                <a:defRPr sz="2000">
                  <a:solidFill>
                    <a:srgbClr val="FFFFFF"/>
                  </a:solidFill>
                </a:defRPr>
              </a:pPr>
            </a:p>
          </p:txBody>
        </p:sp>
        <p:sp>
          <p:nvSpPr>
            <p:cNvPr id="300" name="Shape 300"/>
            <p:cNvSpPr/>
            <p:nvPr/>
          </p:nvSpPr>
          <p:spPr>
            <a:xfrm>
              <a:off x="0" y="134339"/>
              <a:ext cx="186931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2000">
                  <a:solidFill>
                    <a:srgbClr val="FFFFFF"/>
                  </a:solidFill>
                </a:defRPr>
              </a:lvl1pPr>
            </a:lstStyle>
            <a:p>
              <a:pPr lvl="0">
                <a:defRPr sz="1800">
                  <a:solidFill>
                    <a:srgbClr val="000000"/>
                  </a:solidFill>
                </a:defRPr>
              </a:pPr>
              <a:r>
                <a:rPr sz="2000">
                  <a:solidFill>
                    <a:srgbClr val="FFFFFF"/>
                  </a:solidFill>
                </a:rPr>
                <a:t>Control Query</a:t>
              </a:r>
            </a:p>
          </p:txBody>
        </p:sp>
      </p:grpSp>
      <p:sp>
        <p:nvSpPr>
          <p:cNvPr id="302" name="Shape 302"/>
          <p:cNvSpPr/>
          <p:nvPr/>
        </p:nvSpPr>
        <p:spPr>
          <a:xfrm>
            <a:off x="59440" y="3444300"/>
            <a:ext cx="8015693" cy="497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spcBef>
                <a:spcPts val="700"/>
              </a:spcBef>
              <a:buClr>
                <a:srgbClr val="DA1F28"/>
              </a:buClr>
              <a:buFont typeface="Wingdings"/>
              <a:defRPr sz="2900"/>
            </a:lvl1pPr>
          </a:lstStyle>
          <a:p>
            <a:pPr lvl="0">
              <a:defRPr sz="1800"/>
            </a:pPr>
            <a:r>
              <a:rPr sz="2900"/>
              <a:t>Use web server+proxy to launch, intercept searches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3" fill="hold">
                                  <p:stCondLst>
                                    <p:cond delay="0"/>
                                  </p:stCondLst>
                                  <p:iterate type="el" backwards="0">
                                    <p:tmAbs val="0"/>
                                  </p:iterate>
                                  <p:childTnLst>
                                    <p:set>
                                      <p:cBhvr>
                                        <p:cTn id="14" fill="hold"/>
                                        <p:tgtEl>
                                          <p:spTgt spid="294"/>
                                        </p:tgtEl>
                                        <p:attrNameLst>
                                          <p:attrName>style.visibility</p:attrName>
                                        </p:attrNameLst>
                                      </p:cBhvr>
                                      <p:to>
                                        <p:strVal val="visible"/>
                                      </p:to>
                                    </p:set>
                                    <p:animEffect filter="wipe(left)" transition="in">
                                      <p:cBhvr>
                                        <p:cTn id="15" dur="500"/>
                                        <p:tgtEl>
                                          <p:spTgt spid="294"/>
                                        </p:tgtEl>
                                      </p:cBhvr>
                                    </p:animEffect>
                                  </p:childTnLst>
                                </p:cTn>
                              </p:par>
                            </p:childTnLst>
                          </p:cTn>
                        </p:par>
                        <p:par>
                          <p:cTn id="16" fill="hold">
                            <p:stCondLst>
                              <p:cond delay="500"/>
                            </p:stCondLst>
                            <p:childTnLst>
                              <p:par>
                                <p:cTn id="17" nodeType="afterEffect" presetClass="entr" presetSubtype="8" presetID="22" grpId="4" fill="hold">
                                  <p:stCondLst>
                                    <p:cond delay="0"/>
                                  </p:stCondLst>
                                  <p:iterate type="el" backwards="0">
                                    <p:tmAbs val="0"/>
                                  </p:iterate>
                                  <p:childTnLst>
                                    <p:set>
                                      <p:cBhvr>
                                        <p:cTn id="18" fill="hold"/>
                                        <p:tgtEl>
                                          <p:spTgt spid="295"/>
                                        </p:tgtEl>
                                        <p:attrNameLst>
                                          <p:attrName>style.visibility</p:attrName>
                                        </p:attrNameLst>
                                      </p:cBhvr>
                                      <p:to>
                                        <p:strVal val="visible"/>
                                      </p:to>
                                    </p:set>
                                    <p:animEffect filter="wipe(left)" transition="in">
                                      <p:cBhvr>
                                        <p:cTn id="19" dur="500"/>
                                        <p:tgtEl>
                                          <p:spTgt spid="295"/>
                                        </p:tgtEl>
                                      </p:cBhvr>
                                    </p:animEffect>
                                  </p:childTnLst>
                                </p:cTn>
                              </p:par>
                            </p:childTnLst>
                          </p:cTn>
                        </p:par>
                        <p:par>
                          <p:cTn id="20" fill="hold">
                            <p:stCondLst>
                              <p:cond delay="1000"/>
                            </p:stCondLst>
                            <p:childTnLst>
                              <p:par>
                                <p:cTn id="21" nodeType="afterEffect" presetClass="entr" presetSubtype="8" presetID="22" grpId="5" fill="hold">
                                  <p:stCondLst>
                                    <p:cond delay="100"/>
                                  </p:stCondLst>
                                  <p:iterate type="el" backwards="0">
                                    <p:tmAbs val="0"/>
                                  </p:iterate>
                                  <p:childTnLst>
                                    <p:set>
                                      <p:cBhvr>
                                        <p:cTn id="22" fill="hold"/>
                                        <p:tgtEl>
                                          <p:spTgt spid="293"/>
                                        </p:tgtEl>
                                        <p:attrNameLst>
                                          <p:attrName>style.visibility</p:attrName>
                                        </p:attrNameLst>
                                      </p:cBhvr>
                                      <p:to>
                                        <p:strVal val="visible"/>
                                      </p:to>
                                    </p:set>
                                    <p:animEffect filter="wipe(left)" transition="in">
                                      <p:cBhvr>
                                        <p:cTn id="23" dur="1000"/>
                                        <p:tgtEl>
                                          <p:spTgt spid="293"/>
                                        </p:tgtEl>
                                      </p:cBhvr>
                                    </p:animEffect>
                                  </p:childTnLst>
                                </p:cTn>
                              </p:par>
                            </p:childTnLst>
                          </p:cTn>
                        </p:par>
                        <p:par>
                          <p:cTn id="24" fill="hold">
                            <p:stCondLst>
                              <p:cond delay="2100"/>
                            </p:stCondLst>
                            <p:childTnLst>
                              <p:par>
                                <p:cTn id="25" nodeType="afterEffect" presetClass="entr" presetSubtype="8" presetID="22" grpId="6" fill="hold">
                                  <p:stCondLst>
                                    <p:cond delay="100"/>
                                  </p:stCondLst>
                                  <p:iterate type="el" backwards="0">
                                    <p:tmAbs val="0"/>
                                  </p:iterate>
                                  <p:childTnLst>
                                    <p:set>
                                      <p:cBhvr>
                                        <p:cTn id="26" fill="hold"/>
                                        <p:tgtEl>
                                          <p:spTgt spid="292"/>
                                        </p:tgtEl>
                                        <p:attrNameLst>
                                          <p:attrName>style.visibility</p:attrName>
                                        </p:attrNameLst>
                                      </p:cBhvr>
                                      <p:to>
                                        <p:strVal val="visible"/>
                                      </p:to>
                                    </p:set>
                                    <p:animEffect filter="wipe(left)" transition="in">
                                      <p:cBhvr>
                                        <p:cTn id="27" dur="1000"/>
                                        <p:tgtEl>
                                          <p:spTgt spid="292"/>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7" fill="hold">
                                  <p:stCondLst>
                                    <p:cond delay="0"/>
                                  </p:stCondLst>
                                  <p:iterate type="el" backwards="0">
                                    <p:tmAbs val="0"/>
                                  </p:iterate>
                                  <p:childTnLst>
                                    <p:set>
                                      <p:cBhvr>
                                        <p:cTn id="31" fill="hold"/>
                                        <p:tgtEl>
                                          <p:spTgt spid="298"/>
                                        </p:tgtEl>
                                        <p:attrNameLst>
                                          <p:attrName>style.visibility</p:attrName>
                                        </p:attrNameLst>
                                      </p:cBhvr>
                                      <p:to>
                                        <p:strVal val="visible"/>
                                      </p:to>
                                    </p:set>
                                    <p:animEffect filter="wipe(left)" transition="in">
                                      <p:cBhvr>
                                        <p:cTn id="32" dur="500"/>
                                        <p:tgtEl>
                                          <p:spTgt spid="298"/>
                                        </p:tgtEl>
                                      </p:cBhvr>
                                    </p:animEffect>
                                  </p:childTnLst>
                                </p:cTn>
                              </p:par>
                            </p:childTnLst>
                          </p:cTn>
                        </p:par>
                        <p:par>
                          <p:cTn id="33" fill="hold">
                            <p:stCondLst>
                              <p:cond delay="500"/>
                            </p:stCondLst>
                            <p:childTnLst>
                              <p:par>
                                <p:cTn id="34" nodeType="afterEffect" presetClass="entr" presetSubtype="8" presetID="22" grpId="8" fill="hold">
                                  <p:stCondLst>
                                    <p:cond delay="0"/>
                                  </p:stCondLst>
                                  <p:iterate type="el" backwards="0">
                                    <p:tmAbs val="0"/>
                                  </p:iterate>
                                  <p:childTnLst>
                                    <p:set>
                                      <p:cBhvr>
                                        <p:cTn id="35" fill="hold"/>
                                        <p:tgtEl>
                                          <p:spTgt spid="301"/>
                                        </p:tgtEl>
                                        <p:attrNameLst>
                                          <p:attrName>style.visibility</p:attrName>
                                        </p:attrNameLst>
                                      </p:cBhvr>
                                      <p:to>
                                        <p:strVal val="visible"/>
                                      </p:to>
                                    </p:set>
                                    <p:animEffect filter="wipe(left)" transition="in">
                                      <p:cBhvr>
                                        <p:cTn id="36"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8" grpId="7"/>
      <p:bldP build="whole" bldLvl="1" animBg="1" rev="0" advAuto="0" spid="295" grpId="4"/>
      <p:bldP build="whole" bldLvl="1" animBg="1" rev="0" advAuto="0" spid="293" grpId="5"/>
      <p:bldP build="whole" bldLvl="1" animBg="1" rev="0" advAuto="0" spid="301" grpId="8"/>
      <p:bldP build="whole" bldLvl="1" animBg="1" rev="0" advAuto="0" spid="292" grpId="6"/>
      <p:bldP build="whole" bldLvl="1" animBg="1" rev="0" advAuto="0" spid="288" grpId="1"/>
      <p:bldP build="whole" bldLvl="1" animBg="1" rev="0" advAuto="0" spid="302" grpId="2"/>
      <p:bldP build="whole" bldLvl="1" animBg="1" rev="0" advAuto="0" spid="294"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6" name="pasted-image.pdf"/>
          <p:cNvPicPr/>
          <p:nvPr/>
        </p:nvPicPr>
        <p:blipFill>
          <a:blip r:embed="rId3">
            <a:extLst/>
          </a:blip>
          <a:stretch>
            <a:fillRect/>
          </a:stretch>
        </p:blipFill>
        <p:spPr>
          <a:xfrm>
            <a:off x="67733" y="2885016"/>
            <a:ext cx="8991601" cy="3873501"/>
          </a:xfrm>
          <a:prstGeom prst="rect">
            <a:avLst/>
          </a:prstGeom>
          <a:ln w="12700">
            <a:miter lim="400000"/>
          </a:ln>
        </p:spPr>
      </p:pic>
      <p:pic>
        <p:nvPicPr>
          <p:cNvPr id="307" name="pasted-image.pdf"/>
          <p:cNvPicPr/>
          <p:nvPr/>
        </p:nvPicPr>
        <p:blipFill>
          <a:blip r:embed="rId4">
            <a:extLst/>
          </a:blip>
          <a:stretch>
            <a:fillRect/>
          </a:stretch>
        </p:blipFill>
        <p:spPr>
          <a:xfrm>
            <a:off x="67733" y="2821516"/>
            <a:ext cx="8991601" cy="3873501"/>
          </a:xfrm>
          <a:prstGeom prst="rect">
            <a:avLst/>
          </a:prstGeom>
          <a:ln w="12700">
            <a:miter lim="400000"/>
          </a:ln>
        </p:spPr>
      </p:pic>
      <p:pic>
        <p:nvPicPr>
          <p:cNvPr id="308" name="pasted-image.pdf"/>
          <p:cNvPicPr/>
          <p:nvPr/>
        </p:nvPicPr>
        <p:blipFill>
          <a:blip r:embed="rId5">
            <a:extLst/>
          </a:blip>
          <a:stretch>
            <a:fillRect/>
          </a:stretch>
        </p:blipFill>
        <p:spPr>
          <a:xfrm>
            <a:off x="50799" y="2907597"/>
            <a:ext cx="9042401" cy="3873501"/>
          </a:xfrm>
          <a:prstGeom prst="rect">
            <a:avLst/>
          </a:prstGeom>
          <a:ln w="12700">
            <a:miter lim="400000"/>
          </a:ln>
        </p:spPr>
      </p:pic>
      <p:sp>
        <p:nvSpPr>
          <p:cNvPr id="309" name="Shape 30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a:solidFill>
                  <a:srgbClr val="000000"/>
                </a:solidFill>
              </a:defRPr>
            </a:pPr>
            <a:fld id="{86CB4B4D-7CA3-9044-876B-883B54F8677D}" type="slidenum">
              <a:rPr b="1">
                <a:solidFill>
                  <a:srgbClr val="FFFFFF"/>
                </a:solidFill>
              </a:rPr>
            </a:fld>
          </a:p>
        </p:txBody>
      </p:sp>
      <p:sp>
        <p:nvSpPr>
          <p:cNvPr id="310" name="Shape 310"/>
          <p:cNvSpPr/>
          <p:nvPr>
            <p:ph type="title"/>
          </p:nvPr>
        </p:nvSpPr>
        <p:spPr>
          <a:xfrm>
            <a:off x="152400" y="228600"/>
            <a:ext cx="8839200" cy="990600"/>
          </a:xfrm>
          <a:prstGeom prst="rect">
            <a:avLst/>
          </a:prstGeom>
        </p:spPr>
        <p:txBody>
          <a:bodyPr lIns="0" tIns="0" rIns="0" bIns="0"/>
          <a:lstStyle/>
          <a:p>
            <a:pPr lvl="0">
              <a:defRPr sz="1800">
                <a:solidFill>
                  <a:srgbClr val="000000"/>
                </a:solidFill>
              </a:defRPr>
            </a:pPr>
            <a:r>
              <a:rPr sz="4400">
                <a:solidFill>
                  <a:srgbClr val="464646"/>
                </a:solidFill>
              </a:rPr>
              <a:t>Price </a:t>
            </a:r>
            <a:r>
              <a:rPr i="1" sz="4400">
                <a:solidFill>
                  <a:srgbClr val="464646"/>
                </a:solidFill>
              </a:rPr>
              <a:t>steering </a:t>
            </a:r>
            <a:r>
              <a:rPr sz="4400">
                <a:solidFill>
                  <a:srgbClr val="464646"/>
                </a:solidFill>
              </a:rPr>
              <a:t>for real users</a:t>
            </a:r>
          </a:p>
        </p:txBody>
      </p:sp>
      <p:sp>
        <p:nvSpPr>
          <p:cNvPr id="311" name="Shape 311"/>
          <p:cNvSpPr/>
          <p:nvPr/>
        </p:nvSpPr>
        <p:spPr>
          <a:xfrm>
            <a:off x="152400" y="1897512"/>
            <a:ext cx="8839200" cy="124560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spcBef>
                <a:spcPts val="700"/>
              </a:spcBef>
              <a:buClr>
                <a:srgbClr val="DA1F28"/>
              </a:buClr>
              <a:buFont typeface="Wingdings"/>
              <a:defRPr sz="2800"/>
            </a:lvl1pPr>
            <a:lvl2pPr marL="671732" indent="-305972">
              <a:spcBef>
                <a:spcPts val="500"/>
              </a:spcBef>
              <a:buClr>
                <a:srgbClr val="2B507A"/>
              </a:buClr>
              <a:buSzPct val="80000"/>
              <a:buFont typeface="Wingdings 2"/>
              <a:buChar char="•"/>
              <a:defRPr sz="2700"/>
            </a:lvl2pPr>
          </a:lstStyle>
          <a:p>
            <a:pPr lvl="0">
              <a:defRPr sz="1800"/>
            </a:pPr>
            <a:r>
              <a:rPr sz="2800"/>
              <a:t>Are products presented in the same order? </a:t>
            </a:r>
            <a:endParaRPr sz="2800"/>
          </a:p>
          <a:p>
            <a:pPr lvl="1">
              <a:defRPr sz="1800"/>
            </a:pPr>
            <a:r>
              <a:rPr sz="2700"/>
              <a:t>Kendall’s Tau Correlation</a:t>
            </a:r>
          </a:p>
        </p:txBody>
      </p:sp>
      <p:grpSp>
        <p:nvGrpSpPr>
          <p:cNvPr id="316" name="Group 316"/>
          <p:cNvGrpSpPr/>
          <p:nvPr/>
        </p:nvGrpSpPr>
        <p:grpSpPr>
          <a:xfrm>
            <a:off x="1744135" y="2958933"/>
            <a:ext cx="5046279" cy="2078008"/>
            <a:chOff x="0" y="0"/>
            <a:chExt cx="5046278" cy="2078006"/>
          </a:xfrm>
        </p:grpSpPr>
        <p:sp>
          <p:nvSpPr>
            <p:cNvPr id="312" name="Shape 312"/>
            <p:cNvSpPr/>
            <p:nvPr/>
          </p:nvSpPr>
          <p:spPr>
            <a:xfrm>
              <a:off x="4444250" y="0"/>
              <a:ext cx="602029" cy="57043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bevel/>
            </a:ln>
            <a:effectLst/>
          </p:spPr>
          <p:txBody>
            <a:bodyPr wrap="square" lIns="0" tIns="0" rIns="0" bIns="0" numCol="1" anchor="ctr">
              <a:noAutofit/>
            </a:bodyPr>
            <a:lstStyle/>
            <a:p>
              <a:pPr lvl="0">
                <a:defRPr>
                  <a:solidFill>
                    <a:srgbClr val="FFFFFF"/>
                  </a:solidFill>
                </a:defRPr>
              </a:pPr>
            </a:p>
          </p:txBody>
        </p:sp>
        <p:sp>
          <p:nvSpPr>
            <p:cNvPr id="313" name="Shape 313"/>
            <p:cNvSpPr/>
            <p:nvPr/>
          </p:nvSpPr>
          <p:spPr>
            <a:xfrm>
              <a:off x="1498600" y="208504"/>
              <a:ext cx="611740" cy="61497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bevel/>
            </a:ln>
            <a:effectLst/>
          </p:spPr>
          <p:txBody>
            <a:bodyPr wrap="square" lIns="0" tIns="0" rIns="0" bIns="0" numCol="1" anchor="ctr">
              <a:noAutofit/>
            </a:bodyPr>
            <a:lstStyle/>
            <a:p>
              <a:pPr lvl="0">
                <a:defRPr>
                  <a:solidFill>
                    <a:srgbClr val="FFFFFF"/>
                  </a:solidFill>
                </a:defRPr>
              </a:pPr>
            </a:p>
          </p:txBody>
        </p:sp>
        <p:sp>
          <p:nvSpPr>
            <p:cNvPr id="314" name="Shape 314"/>
            <p:cNvSpPr/>
            <p:nvPr/>
          </p:nvSpPr>
          <p:spPr>
            <a:xfrm>
              <a:off x="676842" y="281170"/>
              <a:ext cx="692753" cy="179683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bevel/>
            </a:ln>
            <a:effectLst/>
          </p:spPr>
          <p:txBody>
            <a:bodyPr wrap="square" lIns="0" tIns="0" rIns="0" bIns="0" numCol="1" anchor="ctr">
              <a:noAutofit/>
            </a:bodyPr>
            <a:lstStyle/>
            <a:p>
              <a:pPr lvl="0">
                <a:defRPr>
                  <a:solidFill>
                    <a:srgbClr val="FFFFFF"/>
                  </a:solidFill>
                </a:defRPr>
              </a:pPr>
            </a:p>
          </p:txBody>
        </p:sp>
        <p:sp>
          <p:nvSpPr>
            <p:cNvPr id="315" name="Shape 315"/>
            <p:cNvSpPr/>
            <p:nvPr/>
          </p:nvSpPr>
          <p:spPr>
            <a:xfrm>
              <a:off x="0" y="30704"/>
              <a:ext cx="611740" cy="61497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bevel/>
            </a:ln>
            <a:effectLst/>
          </p:spPr>
          <p:txBody>
            <a:bodyPr wrap="square" lIns="0" tIns="0" rIns="0" bIns="0" numCol="1" anchor="ctr">
              <a:noAutofit/>
            </a:bodyPr>
            <a:lstStyle/>
            <a:p>
              <a:pPr lvl="0">
                <a:defRPr>
                  <a:solidFill>
                    <a:srgbClr val="FFFFFF"/>
                  </a:solidFill>
                </a:defRPr>
              </a:pPr>
            </a:p>
          </p:txBody>
        </p:sp>
      </p:grpSp>
      <p:sp>
        <p:nvSpPr>
          <p:cNvPr id="317" name="Shape 317"/>
          <p:cNvSpPr/>
          <p:nvPr/>
        </p:nvSpPr>
        <p:spPr>
          <a:xfrm>
            <a:off x="5252585" y="3043446"/>
            <a:ext cx="2107407" cy="867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0" y="0"/>
                </a:moveTo>
                <a:cubicBezTo>
                  <a:pt x="861" y="0"/>
                  <a:pt x="569" y="708"/>
                  <a:pt x="569" y="1581"/>
                </a:cubicBezTo>
                <a:lnTo>
                  <a:pt x="569" y="6769"/>
                </a:lnTo>
                <a:lnTo>
                  <a:pt x="0" y="21600"/>
                </a:lnTo>
                <a:lnTo>
                  <a:pt x="1843" y="14160"/>
                </a:lnTo>
                <a:lnTo>
                  <a:pt x="20949" y="14160"/>
                </a:lnTo>
                <a:cubicBezTo>
                  <a:pt x="21309" y="14160"/>
                  <a:pt x="21600" y="13452"/>
                  <a:pt x="21600" y="12579"/>
                </a:cubicBezTo>
                <a:lnTo>
                  <a:pt x="21600" y="1581"/>
                </a:lnTo>
                <a:cubicBezTo>
                  <a:pt x="21600" y="708"/>
                  <a:pt x="21309" y="0"/>
                  <a:pt x="20949" y="0"/>
                </a:cubicBezTo>
                <a:lnTo>
                  <a:pt x="1220" y="0"/>
                </a:lnTo>
                <a:close/>
              </a:path>
            </a:pathLst>
          </a:custGeom>
          <a:solidFill>
            <a:srgbClr val="FFFFFF"/>
          </a:solidFill>
          <a:ln w="19050">
            <a:solidFill>
              <a:srgbClr val="2B507A"/>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0" tIns="0" rIns="0" bIns="0" anchor="ctr"/>
          <a:lstStyle>
            <a:lvl1pPr algn="ctr">
              <a:defRPr sz="2200"/>
            </a:lvl1pPr>
          </a:lstStyle>
          <a:p>
            <a:pPr lvl="0">
              <a:defRPr sz="1800"/>
            </a:pPr>
            <a:r>
              <a:rPr sz="2200"/>
              <a:t>Inherent Noise</a:t>
            </a:r>
          </a:p>
        </p:txBody>
      </p:sp>
      <p:sp>
        <p:nvSpPr>
          <p:cNvPr id="318" name="Shape 318"/>
          <p:cNvSpPr/>
          <p:nvPr/>
        </p:nvSpPr>
        <p:spPr>
          <a:xfrm>
            <a:off x="3052316" y="2451423"/>
            <a:ext cx="2107407" cy="867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0" y="0"/>
                </a:moveTo>
                <a:cubicBezTo>
                  <a:pt x="861" y="0"/>
                  <a:pt x="569" y="708"/>
                  <a:pt x="569" y="1581"/>
                </a:cubicBezTo>
                <a:lnTo>
                  <a:pt x="569" y="6769"/>
                </a:lnTo>
                <a:lnTo>
                  <a:pt x="0" y="21600"/>
                </a:lnTo>
                <a:lnTo>
                  <a:pt x="1843" y="14160"/>
                </a:lnTo>
                <a:lnTo>
                  <a:pt x="20949" y="14160"/>
                </a:lnTo>
                <a:cubicBezTo>
                  <a:pt x="21309" y="14160"/>
                  <a:pt x="21600" y="13452"/>
                  <a:pt x="21600" y="12579"/>
                </a:cubicBezTo>
                <a:lnTo>
                  <a:pt x="21600" y="1581"/>
                </a:lnTo>
                <a:cubicBezTo>
                  <a:pt x="21600" y="708"/>
                  <a:pt x="21309" y="0"/>
                  <a:pt x="20949" y="0"/>
                </a:cubicBezTo>
                <a:lnTo>
                  <a:pt x="1220" y="0"/>
                </a:lnTo>
                <a:close/>
              </a:path>
            </a:pathLst>
          </a:custGeom>
          <a:solidFill>
            <a:srgbClr val="FFFFFF"/>
          </a:solidFill>
          <a:ln w="19050">
            <a:solidFill>
              <a:srgbClr val="2B507A"/>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0" tIns="0" rIns="0" bIns="0" anchor="ctr"/>
          <a:lstStyle>
            <a:lvl1pPr algn="ctr">
              <a:defRPr sz="2200"/>
            </a:lvl1pPr>
          </a:lstStyle>
          <a:p>
            <a:pPr lvl="0">
              <a:defRPr sz="1800"/>
            </a:pPr>
            <a:r>
              <a:rPr sz="2200"/>
              <a:t>Personalization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xit" presetSubtype="0" presetID="1" grpId="2" fill="hold">
                                  <p:stCondLst>
                                    <p:cond delay="0"/>
                                  </p:stCondLst>
                                  <p:iterate type="el" backwards="0">
                                    <p:tmAbs val="0"/>
                                  </p:iterate>
                                  <p:childTnLst>
                                    <p:set>
                                      <p:cBhvr>
                                        <p:cTn id="10" fill="hold">
                                          <p:stCondLst>
                                            <p:cond delay="0"/>
                                          </p:stCondLst>
                                        </p:cTn>
                                        <p:tgtEl>
                                          <p:spTgt spid="306"/>
                                        </p:tgtEl>
                                        <p:attrNameLst>
                                          <p:attrName>style.visibility</p:attrName>
                                        </p:attrNameLst>
                                      </p:cBhvr>
                                      <p:to>
                                        <p:strVal val="hidden"/>
                                      </p:to>
                                    </p:set>
                                  </p:childTnLst>
                                </p:cTn>
                              </p:par>
                            </p:childTnLst>
                          </p:cTn>
                        </p:par>
                        <p:par>
                          <p:cTn id="11" fill="hold">
                            <p:stCondLst>
                              <p:cond delay="0"/>
                            </p:stCondLst>
                            <p:childTnLst>
                              <p:par>
                                <p:cTn id="12" nodeType="afterEffect" presetClass="entr" presetSubtype="0" presetID="1" grpId="3" fill="hold">
                                  <p:stCondLst>
                                    <p:cond delay="0"/>
                                  </p:stCondLst>
                                  <p:iterate type="el" backwards="0">
                                    <p:tmAbs val="0"/>
                                  </p:iterate>
                                  <p:childTnLst>
                                    <p:set>
                                      <p:cBhvr>
                                        <p:cTn id="13" fill="hold"/>
                                        <p:tgtEl>
                                          <p:spTgt spid="307"/>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9" grpId="4" fill="hold">
                                  <p:stCondLst>
                                    <p:cond delay="200"/>
                                  </p:stCondLst>
                                  <p:iterate type="el" backwards="0">
                                    <p:tmAbs val="0"/>
                                  </p:iterate>
                                  <p:childTnLst>
                                    <p:set>
                                      <p:cBhvr>
                                        <p:cTn id="16" fill="hold"/>
                                        <p:tgtEl>
                                          <p:spTgt spid="317"/>
                                        </p:tgtEl>
                                        <p:attrNameLst>
                                          <p:attrName>style.visibility</p:attrName>
                                        </p:attrNameLst>
                                      </p:cBhvr>
                                      <p:to>
                                        <p:strVal val="visible"/>
                                      </p:to>
                                    </p:set>
                                    <p:animEffect filter="dissolve" transition="in">
                                      <p:cBhvr>
                                        <p:cTn id="17" dur="5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xit" presetSubtype="0" presetID="1" grpId="5" fill="hold">
                                  <p:stCondLst>
                                    <p:cond delay="0"/>
                                  </p:stCondLst>
                                  <p:iterate type="el" backwards="0">
                                    <p:tmAbs val="0"/>
                                  </p:iterate>
                                  <p:childTnLst>
                                    <p:set>
                                      <p:cBhvr>
                                        <p:cTn id="21" fill="hold">
                                          <p:stCondLst>
                                            <p:cond delay="0"/>
                                          </p:stCondLst>
                                        </p:cTn>
                                        <p:tgtEl>
                                          <p:spTgt spid="307"/>
                                        </p:tgtEl>
                                        <p:attrNameLst>
                                          <p:attrName>style.visibility</p:attrName>
                                        </p:attrNameLst>
                                      </p:cBhvr>
                                      <p:to>
                                        <p:strVal val="hidden"/>
                                      </p:to>
                                    </p:set>
                                  </p:childTnLst>
                                </p:cTn>
                              </p:par>
                            </p:childTnLst>
                          </p:cTn>
                        </p:par>
                        <p:par>
                          <p:cTn id="22" fill="hold">
                            <p:stCondLst>
                              <p:cond delay="0"/>
                            </p:stCondLst>
                            <p:childTnLst>
                              <p:par>
                                <p:cTn id="23" nodeType="afterEffect" presetClass="exit" presetSubtype="0" presetID="1" grpId="6" fill="hold">
                                  <p:stCondLst>
                                    <p:cond delay="0"/>
                                  </p:stCondLst>
                                  <p:iterate type="el" backwards="0">
                                    <p:tmAbs val="0"/>
                                  </p:iterate>
                                  <p:childTnLst>
                                    <p:set>
                                      <p:cBhvr>
                                        <p:cTn id="24" fill="hold">
                                          <p:stCondLst>
                                            <p:cond delay="0"/>
                                          </p:stCondLst>
                                        </p:cTn>
                                        <p:tgtEl>
                                          <p:spTgt spid="317"/>
                                        </p:tgtEl>
                                        <p:attrNameLst>
                                          <p:attrName>style.visibility</p:attrName>
                                        </p:attrNameLst>
                                      </p:cBhvr>
                                      <p:to>
                                        <p:strVal val="hidden"/>
                                      </p:to>
                                    </p:set>
                                  </p:childTnLst>
                                </p:cTn>
                              </p:par>
                            </p:childTnLst>
                          </p:cTn>
                        </p:par>
                        <p:par>
                          <p:cTn id="25" fill="hold">
                            <p:stCondLst>
                              <p:cond delay="0"/>
                            </p:stCondLst>
                            <p:childTnLst>
                              <p:par>
                                <p:cTn id="26" nodeType="afterEffect" presetClass="entr" presetSubtype="0" presetID="1" grpId="7" fill="hold">
                                  <p:stCondLst>
                                    <p:cond delay="0"/>
                                  </p:stCondLst>
                                  <p:iterate type="el" backwards="0">
                                    <p:tmAbs val="0"/>
                                  </p:iterate>
                                  <p:childTnLst>
                                    <p:set>
                                      <p:cBhvr>
                                        <p:cTn id="27" fill="hold"/>
                                        <p:tgtEl>
                                          <p:spTgt spid="308"/>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8" fill="hold">
                                  <p:stCondLst>
                                    <p:cond delay="0"/>
                                  </p:stCondLst>
                                  <p:iterate type="el" backwards="0">
                                    <p:tmAbs val="0"/>
                                  </p:iterate>
                                  <p:childTnLst>
                                    <p:set>
                                      <p:cBhvr>
                                        <p:cTn id="30" fill="hold"/>
                                        <p:tgtEl>
                                          <p:spTgt spid="316"/>
                                        </p:tgtEl>
                                        <p:attrNameLst>
                                          <p:attrName>style.visibility</p:attrName>
                                        </p:attrNameLst>
                                      </p:cBhvr>
                                      <p:to>
                                        <p:strVal val="visible"/>
                                      </p:to>
                                    </p:set>
                                  </p:childTnLst>
                                </p:cTn>
                              </p:par>
                            </p:childTnLst>
                          </p:cTn>
                        </p:par>
                        <p:par>
                          <p:cTn id="31" fill="hold">
                            <p:stCondLst>
                              <p:cond delay="0"/>
                            </p:stCondLst>
                            <p:childTnLst>
                              <p:par>
                                <p:cTn id="32" nodeType="afterEffect" presetClass="entr" presetSubtype="0" presetID="9" grpId="9" fill="hold">
                                  <p:stCondLst>
                                    <p:cond delay="200"/>
                                  </p:stCondLst>
                                  <p:iterate type="el" backwards="0">
                                    <p:tmAbs val="0"/>
                                  </p:iterate>
                                  <p:childTnLst>
                                    <p:set>
                                      <p:cBhvr>
                                        <p:cTn id="33" fill="hold"/>
                                        <p:tgtEl>
                                          <p:spTgt spid="318"/>
                                        </p:tgtEl>
                                        <p:attrNameLst>
                                          <p:attrName>style.visibility</p:attrName>
                                        </p:attrNameLst>
                                      </p:cBhvr>
                                      <p:to>
                                        <p:strVal val="visible"/>
                                      </p:to>
                                    </p:set>
                                    <p:animEffect filter="dissolve" transition="in">
                                      <p:cBhvr>
                                        <p:cTn id="34"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4"/>
      <p:bldP build="whole" bldLvl="1" animBg="1" rev="0" advAuto="0" spid="307" grpId="3"/>
      <p:bldP build="whole" bldLvl="1" animBg="1" rev="0" advAuto="0" spid="317" grpId="6"/>
      <p:bldP build="whole" bldLvl="1" animBg="1" rev="0" advAuto="0" spid="307" grpId="5"/>
      <p:bldP build="whole" bldLvl="1" animBg="1" rev="0" advAuto="0" spid="316" grpId="8"/>
      <p:bldP build="whole" bldLvl="1" animBg="1" rev="0" advAuto="0" spid="306" grpId="1"/>
      <p:bldP build="whole" bldLvl="1" animBg="1" rev="0" advAuto="0" spid="306" grpId="2"/>
      <p:bldP build="whole" bldLvl="1" animBg="1" rev="0" advAuto="0" spid="308" grpId="7"/>
      <p:bldP build="whole" bldLvl="1" animBg="1" rev="0" advAuto="0" spid="318" grpId="9"/>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2" name="pasted-image.pdf"/>
          <p:cNvPicPr/>
          <p:nvPr/>
        </p:nvPicPr>
        <p:blipFill>
          <a:blip r:embed="rId3">
            <a:extLst/>
          </a:blip>
          <a:stretch>
            <a:fillRect/>
          </a:stretch>
        </p:blipFill>
        <p:spPr>
          <a:xfrm>
            <a:off x="-1" y="2641790"/>
            <a:ext cx="9144001" cy="3192420"/>
          </a:xfrm>
          <a:prstGeom prst="rect">
            <a:avLst/>
          </a:prstGeom>
          <a:ln w="12700">
            <a:miter lim="400000"/>
          </a:ln>
        </p:spPr>
      </p:pic>
      <p:graphicFrame>
        <p:nvGraphicFramePr>
          <p:cNvPr id="323" name="Table 323"/>
          <p:cNvGraphicFramePr/>
          <p:nvPr/>
        </p:nvGraphicFramePr>
        <p:xfrm>
          <a:off x="1219200" y="2578100"/>
          <a:ext cx="6417502" cy="2817198"/>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634877"/>
                <a:gridCol w="1594412"/>
                <a:gridCol w="3175512"/>
              </a:tblGrid>
              <a:tr h="2019637">
                <a:tc>
                  <a:txBody>
                    <a:bodyPr/>
                    <a:lstStyle/>
                    <a:p>
                      <a:pPr lvl="0">
                        <a:defRPr b="0" i="0"/>
                      </a:pPr>
                      <a:r>
                        <a:rPr sz="1500"/>
                        <a:t>E-commerce</a:t>
                      </a:r>
                    </a:p>
                  </a:txBody>
                  <a:tcPr marL="63500" marR="63500" marT="63500" marB="63500" anchor="t" anchorCtr="0" horzOverflow="overflow">
                    <a:lnR w="12700">
                      <a:solidFill>
                        <a:srgbClr val="000000"/>
                      </a:solidFill>
                      <a:custDash>
                        <a:ds d="100000" sp="200000"/>
                      </a:custDash>
                      <a:round/>
                    </a:lnR>
                  </a:tcPr>
                </a:tc>
                <a:tc>
                  <a:txBody>
                    <a:bodyPr/>
                    <a:lstStyle/>
                    <a:p>
                      <a:pPr lvl="0">
                        <a:defRPr b="0" i="0"/>
                      </a:pPr>
                      <a:r>
                        <a:rPr sz="1500"/>
                        <a:t>Hotels</a:t>
                      </a:r>
                    </a:p>
                  </a:txBody>
                  <a:tcPr marL="63500" marR="63500" marT="63500" marB="63500" anchor="t" anchorCtr="0" horzOverflow="overflow">
                    <a:lnL w="12700">
                      <a:solidFill>
                        <a:srgbClr val="000000"/>
                      </a:solidFill>
                      <a:custDash>
                        <a:ds d="100000" sp="200000"/>
                      </a:custDash>
                      <a:round/>
                    </a:lnL>
                    <a:lnR w="12700">
                      <a:solidFill>
                        <a:srgbClr val="000000"/>
                      </a:solidFill>
                      <a:custDash>
                        <a:ds d="100000" sp="200000"/>
                      </a:custDash>
                      <a:round/>
                    </a:lnR>
                  </a:tcPr>
                </a:tc>
                <a:tc>
                  <a:txBody>
                    <a:bodyPr/>
                    <a:lstStyle/>
                    <a:p>
                      <a:pPr lvl="0">
                        <a:defRPr b="0" i="0"/>
                      </a:pPr>
                      <a:r>
                        <a:rPr sz="1500"/>
                        <a:t>Car rental</a:t>
                      </a:r>
                    </a:p>
                  </a:txBody>
                  <a:tcPr marL="63500" marR="63500" marT="63500" marB="63500" anchor="t" anchorCtr="0" horzOverflow="overflow">
                    <a:lnL w="12700">
                      <a:solidFill>
                        <a:srgbClr val="000000"/>
                      </a:solidFill>
                      <a:custDash>
                        <a:ds d="100000" sp="200000"/>
                      </a:custDash>
                      <a:round/>
                    </a:lnL>
                  </a:tcPr>
                </a:tc>
              </a:tr>
              <a:tr h="784859">
                <a:tc>
                  <a:txBody>
                    <a:bodyPr/>
                    <a:lstStyle/>
                    <a:p>
                      <a:pPr lvl="0" algn="l"/>
                    </a:p>
                  </a:txBody>
                  <a:tcPr marL="63500" marR="63500" marT="63500" marB="63500" anchor="t" anchorCtr="0" horzOverflow="overflow"/>
                </a:tc>
                <a:tc>
                  <a:txBody>
                    <a:bodyPr/>
                    <a:lstStyle/>
                    <a:p>
                      <a:pPr lvl="0" algn="l"/>
                    </a:p>
                  </a:txBody>
                  <a:tcPr marL="63500" marR="63500" marT="63500" marB="63500" anchor="t" anchorCtr="0" horzOverflow="overflow"/>
                </a:tc>
                <a:tc>
                  <a:txBody>
                    <a:bodyPr/>
                    <a:lstStyle/>
                    <a:p>
                      <a:pPr lvl="0" algn="l"/>
                    </a:p>
                  </a:txBody>
                  <a:tcPr marL="63500" marR="63500" marT="63500" marB="63500" anchor="t" anchorCtr="0" horzOverflow="overflow"/>
                </a:tc>
              </a:tr>
            </a:tbl>
          </a:graphicData>
        </a:graphic>
      </p:graphicFrame>
      <p:sp>
        <p:nvSpPr>
          <p:cNvPr id="324" name="Shape 324"/>
          <p:cNvSpPr/>
          <p:nvPr>
            <p:ph type="sldNum" sz="quarter" idx="2"/>
          </p:nvPr>
        </p:nvSpPr>
        <p:spPr>
          <a:xfrm>
            <a:off x="0" y="1216900"/>
            <a:ext cx="533400" cy="332741"/>
          </a:xfrm>
          <a:prstGeom prst="rect">
            <a:avLst/>
          </a:prstGeom>
          <a:extLst>
            <a:ext uri="{C572A759-6A51-4108-AA02-DFA0A04FC94B}">
              <ma14:wrappingTextBoxFlag xmlns:ma14="http://schemas.microsoft.com/office/mac/drawingml/2011/main" val="1"/>
            </a:ext>
          </a:extLst>
        </p:spPr>
        <p:txBody>
          <a:bodyPr wrap="none"/>
          <a:lstStyle/>
          <a:p>
            <a:pPr lvl="0">
              <a:defRPr b="0">
                <a:solidFill>
                  <a:srgbClr val="000000"/>
                </a:solidFill>
              </a:defRPr>
            </a:pPr>
            <a:fld id="{86CB4B4D-7CA3-9044-876B-883B54F8677D}" type="slidenum">
              <a:rPr b="1">
                <a:solidFill>
                  <a:srgbClr val="FFFFFF"/>
                </a:solidFill>
              </a:rPr>
            </a:fld>
          </a:p>
        </p:txBody>
      </p:sp>
      <p:sp>
        <p:nvSpPr>
          <p:cNvPr id="325" name="Shape 325"/>
          <p:cNvSpPr/>
          <p:nvPr>
            <p:ph type="title"/>
          </p:nvPr>
        </p:nvSpPr>
        <p:spPr>
          <a:xfrm>
            <a:off x="152400" y="228600"/>
            <a:ext cx="8839200" cy="990600"/>
          </a:xfrm>
          <a:prstGeom prst="rect">
            <a:avLst/>
          </a:prstGeom>
        </p:spPr>
        <p:txBody>
          <a:bodyPr/>
          <a:lstStyle/>
          <a:p>
            <a:pPr lvl="0">
              <a:defRPr sz="1800">
                <a:solidFill>
                  <a:srgbClr val="000000"/>
                </a:solidFill>
              </a:defRPr>
            </a:pPr>
            <a:r>
              <a:rPr sz="4400">
                <a:solidFill>
                  <a:srgbClr val="464646"/>
                </a:solidFill>
              </a:rPr>
              <a:t>Price </a:t>
            </a:r>
            <a:r>
              <a:rPr i="1" sz="4400">
                <a:solidFill>
                  <a:srgbClr val="464646"/>
                </a:solidFill>
              </a:rPr>
              <a:t>discrimination</a:t>
            </a:r>
            <a:r>
              <a:rPr sz="4400">
                <a:solidFill>
                  <a:srgbClr val="464646"/>
                </a:solidFill>
              </a:rPr>
              <a:t> for real users</a:t>
            </a:r>
          </a:p>
        </p:txBody>
      </p:sp>
      <p:sp>
        <p:nvSpPr>
          <p:cNvPr id="326" name="Shape 326"/>
          <p:cNvSpPr/>
          <p:nvPr/>
        </p:nvSpPr>
        <p:spPr>
          <a:xfrm>
            <a:off x="1644728" y="4285746"/>
            <a:ext cx="508001" cy="50868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ln>
        </p:spPr>
        <p:txBody>
          <a:bodyPr lIns="0" tIns="0" rIns="0" bIns="0" anchor="ctr"/>
          <a:lstStyle/>
          <a:p>
            <a:pPr lvl="0">
              <a:defRPr>
                <a:solidFill>
                  <a:srgbClr val="FFFFFF"/>
                </a:solidFill>
              </a:defRPr>
            </a:pPr>
          </a:p>
        </p:txBody>
      </p:sp>
      <p:sp>
        <p:nvSpPr>
          <p:cNvPr id="327" name="Shape 327"/>
          <p:cNvSpPr/>
          <p:nvPr>
            <p:ph type="body" idx="1"/>
          </p:nvPr>
        </p:nvSpPr>
        <p:spPr>
          <a:xfrm>
            <a:off x="228600" y="1637774"/>
            <a:ext cx="8839200" cy="1895696"/>
          </a:xfrm>
          <a:prstGeom prst="rect">
            <a:avLst/>
          </a:prstGeom>
        </p:spPr>
        <p:txBody>
          <a:bodyPr/>
          <a:lstStyle/>
          <a:p>
            <a:pPr lvl="0">
              <a:defRPr sz="1800"/>
            </a:pPr>
            <a:r>
              <a:rPr sz="2800"/>
              <a:t>Do users see the </a:t>
            </a:r>
            <a:r>
              <a:rPr sz="2800">
                <a:solidFill>
                  <a:srgbClr val="EF2200"/>
                </a:solidFill>
              </a:rPr>
              <a:t>same prices</a:t>
            </a:r>
            <a:r>
              <a:rPr sz="2800"/>
              <a:t> for the same products?</a:t>
            </a:r>
            <a:endParaRPr sz="2800"/>
          </a:p>
          <a:p>
            <a:pPr lvl="0">
              <a:defRPr sz="1800"/>
            </a:pPr>
            <a:r>
              <a:rPr sz="2800"/>
              <a:t> 	Percentage of products with inconsistent pricing</a:t>
            </a:r>
          </a:p>
        </p:txBody>
      </p:sp>
      <p:sp>
        <p:nvSpPr>
          <p:cNvPr id="328" name="Shape 328"/>
          <p:cNvSpPr/>
          <p:nvPr/>
        </p:nvSpPr>
        <p:spPr>
          <a:xfrm>
            <a:off x="228600" y="5676900"/>
            <a:ext cx="8839200" cy="105320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spcBef>
                <a:spcPts val="700"/>
              </a:spcBef>
            </a:pPr>
            <a:r>
              <a:rPr sz="2800"/>
              <a:t>Many sites show more inconsistencies for real users</a:t>
            </a:r>
            <a:endParaRPr sz="2800"/>
          </a:p>
          <a:p>
            <a:pPr lvl="0">
              <a:spcBef>
                <a:spcPts val="700"/>
              </a:spcBef>
            </a:pPr>
            <a:r>
              <a:rPr sz="2800"/>
              <a:t>	Up to 3.6% of all products!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22"/>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3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0" presetID="1" grpId="3" fill="hold">
                                  <p:stCondLst>
                                    <p:cond delay="0"/>
                                  </p:stCondLst>
                                  <p:iterate type="el" backwards="0">
                                    <p:tmAbs val="0"/>
                                  </p:iterate>
                                  <p:childTnLst>
                                    <p:set>
                                      <p:cBhvr>
                                        <p:cTn id="13" fill="hold"/>
                                        <p:tgtEl>
                                          <p:spTgt spid="3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xit" presetSubtype="0" presetID="1" grpId="4" fill="hold">
                                  <p:stCondLst>
                                    <p:cond delay="0"/>
                                  </p:stCondLst>
                                  <p:iterate type="el" backwards="0">
                                    <p:tmAbs val="0"/>
                                  </p:iterate>
                                  <p:childTnLst>
                                    <p:set>
                                      <p:cBhvr>
                                        <p:cTn id="17" fill="hold">
                                          <p:stCondLst>
                                            <p:cond delay="0"/>
                                          </p:stCondLst>
                                        </p:cTn>
                                        <p:tgtEl>
                                          <p:spTgt spid="326"/>
                                        </p:tgtEl>
                                        <p:attrNameLst>
                                          <p:attrName>style.visibility</p:attrName>
                                        </p:attrNameLst>
                                      </p:cBhvr>
                                      <p:to>
                                        <p:strVal val="hidden"/>
                                      </p:to>
                                    </p:set>
                                  </p:childTnLst>
                                </p:cTn>
                              </p:par>
                            </p:childTnLst>
                          </p:cTn>
                        </p:par>
                        <p:par>
                          <p:cTn id="18" fill="hold">
                            <p:stCondLst>
                              <p:cond delay="0"/>
                            </p:stCondLst>
                            <p:childTnLst>
                              <p:par>
                                <p:cTn id="19" nodeType="afterEffect" presetClass="entr" presetSubtype="0" presetID="1" grpId="5" fill="hold">
                                  <p:stCondLst>
                                    <p:cond delay="0"/>
                                  </p:stCondLst>
                                  <p:iterate type="el" backwards="0">
                                    <p:tmAbs val="0"/>
                                  </p:iterate>
                                  <p:childTnLst>
                                    <p:set>
                                      <p:cBhvr>
                                        <p:cTn id="20" fill="hold"/>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6" grpId="3"/>
      <p:bldP build="whole" bldLvl="1" animBg="1" rev="0" advAuto="0" spid="322" grpId="1"/>
      <p:bldP build="whole" bldLvl="1" animBg="1" rev="0" advAuto="0" spid="323" grpId="2"/>
      <p:bldP build="whole" bldLvl="1" animBg="1" rev="0" advAuto="0" spid="326" grpId="4"/>
      <p:bldP build="whole" bldLvl="1" animBg="1" rev="0" advAuto="0" spid="328"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sldNum" sz="quarter" idx="2"/>
          </p:nvPr>
        </p:nvSpPr>
        <p:spPr>
          <a:xfrm>
            <a:off x="0" y="1216900"/>
            <a:ext cx="533400" cy="332741"/>
          </a:xfrm>
          <a:prstGeom prst="rect">
            <a:avLst/>
          </a:prstGeom>
          <a:extLst>
            <a:ext uri="{C572A759-6A51-4108-AA02-DFA0A04FC94B}">
              <ma14:wrappingTextBoxFlag xmlns:ma14="http://schemas.microsoft.com/office/mac/drawingml/2011/main" val="1"/>
            </a:ext>
          </a:extLst>
        </p:spPr>
        <p:txBody>
          <a:bodyPr wrap="none"/>
          <a:lstStyle/>
          <a:p>
            <a:pPr lvl="0">
              <a:defRPr b="0">
                <a:solidFill>
                  <a:srgbClr val="000000"/>
                </a:solidFill>
              </a:defRPr>
            </a:pPr>
            <a:fld id="{86CB4B4D-7CA3-9044-876B-883B54F8677D}" type="slidenum">
              <a:rPr b="1">
                <a:solidFill>
                  <a:srgbClr val="FFFFFF"/>
                </a:solidFill>
              </a:rPr>
            </a:fld>
          </a:p>
        </p:txBody>
      </p:sp>
      <p:sp>
        <p:nvSpPr>
          <p:cNvPr id="333" name="Shape 333"/>
          <p:cNvSpPr/>
          <p:nvPr>
            <p:ph type="title"/>
          </p:nvPr>
        </p:nvSpPr>
        <p:spPr>
          <a:xfrm>
            <a:off x="152400" y="228600"/>
            <a:ext cx="8839200" cy="990600"/>
          </a:xfrm>
          <a:prstGeom prst="rect">
            <a:avLst/>
          </a:prstGeom>
        </p:spPr>
        <p:txBody>
          <a:bodyPr/>
          <a:lstStyle/>
          <a:p>
            <a:pPr lvl="0">
              <a:defRPr sz="1800">
                <a:solidFill>
                  <a:srgbClr val="000000"/>
                </a:solidFill>
              </a:defRPr>
            </a:pPr>
            <a:r>
              <a:rPr sz="4400">
                <a:solidFill>
                  <a:srgbClr val="464646"/>
                </a:solidFill>
              </a:rPr>
              <a:t>Price </a:t>
            </a:r>
            <a:r>
              <a:rPr i="1" sz="4400">
                <a:solidFill>
                  <a:srgbClr val="464646"/>
                </a:solidFill>
              </a:rPr>
              <a:t>discrimination</a:t>
            </a:r>
            <a:r>
              <a:rPr sz="4400">
                <a:solidFill>
                  <a:srgbClr val="464646"/>
                </a:solidFill>
              </a:rPr>
              <a:t> for real users</a:t>
            </a:r>
          </a:p>
        </p:txBody>
      </p:sp>
      <p:sp>
        <p:nvSpPr>
          <p:cNvPr id="334" name="Shape 334"/>
          <p:cNvSpPr/>
          <p:nvPr/>
        </p:nvSpPr>
        <p:spPr>
          <a:xfrm>
            <a:off x="152400" y="1630812"/>
            <a:ext cx="8839200" cy="75930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spcBef>
                <a:spcPts val="700"/>
              </a:spcBef>
              <a:defRPr sz="2900"/>
            </a:lvl1pPr>
          </a:lstStyle>
          <a:p>
            <a:pPr lvl="0">
              <a:defRPr sz="1800"/>
            </a:pPr>
            <a:r>
              <a:rPr sz="2900"/>
              <a:t>How much money are we talking about..?</a:t>
            </a:r>
          </a:p>
        </p:txBody>
      </p:sp>
      <p:sp>
        <p:nvSpPr>
          <p:cNvPr id="335" name="Shape 335"/>
          <p:cNvSpPr/>
          <p:nvPr/>
        </p:nvSpPr>
        <p:spPr>
          <a:xfrm>
            <a:off x="-9783" y="6059831"/>
            <a:ext cx="9038385" cy="75930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spcBef>
                <a:spcPts val="500"/>
              </a:spcBef>
              <a:buClr>
                <a:srgbClr val="DA1F28"/>
              </a:buClr>
              <a:buFont typeface="Wingdings"/>
            </a:pPr>
            <a:r>
              <a:rPr sz="3000"/>
              <a:t>Inconsistencies can be $100s!</a:t>
            </a:r>
            <a:r>
              <a:rPr sz="2500"/>
              <a:t>  (per day/night for hotels/cars)</a:t>
            </a:r>
          </a:p>
        </p:txBody>
      </p:sp>
      <p:pic>
        <p:nvPicPr>
          <p:cNvPr id="336" name="pasted-image.pdf"/>
          <p:cNvPicPr/>
          <p:nvPr/>
        </p:nvPicPr>
        <p:blipFill>
          <a:blip r:embed="rId3">
            <a:extLst/>
          </a:blip>
          <a:stretch>
            <a:fillRect/>
          </a:stretch>
        </p:blipFill>
        <p:spPr>
          <a:xfrm>
            <a:off x="0" y="2325586"/>
            <a:ext cx="9144000" cy="3680028"/>
          </a:xfrm>
          <a:prstGeom prst="rect">
            <a:avLst/>
          </a:prstGeom>
          <a:ln w="12700">
            <a:miter lim="400000"/>
          </a:ln>
        </p:spPr>
      </p:pic>
      <p:graphicFrame>
        <p:nvGraphicFramePr>
          <p:cNvPr id="337" name="Table 337"/>
          <p:cNvGraphicFramePr/>
          <p:nvPr/>
        </p:nvGraphicFramePr>
        <p:xfrm>
          <a:off x="1168400" y="2184400"/>
          <a:ext cx="6973014" cy="3510296"/>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319260"/>
                <a:gridCol w="2150847"/>
                <a:gridCol w="3490204"/>
              </a:tblGrid>
              <a:tr h="2712735">
                <a:tc>
                  <a:txBody>
                    <a:bodyPr/>
                    <a:lstStyle/>
                    <a:p>
                      <a:pPr lvl="0">
                        <a:defRPr b="0" i="0"/>
                      </a:pPr>
                      <a:r>
                        <a:rPr sz="1500"/>
                        <a:t>E-commerce</a:t>
                      </a:r>
                    </a:p>
                  </a:txBody>
                  <a:tcPr marL="63500" marR="63500" marT="63500" marB="63500" anchor="t" anchorCtr="0" horzOverflow="overflow">
                    <a:lnR w="12700">
                      <a:solidFill>
                        <a:srgbClr val="000000"/>
                      </a:solidFill>
                      <a:custDash>
                        <a:ds d="100000" sp="200000"/>
                      </a:custDash>
                      <a:round/>
                    </a:lnR>
                  </a:tcPr>
                </a:tc>
                <a:tc>
                  <a:txBody>
                    <a:bodyPr/>
                    <a:lstStyle/>
                    <a:p>
                      <a:pPr lvl="0">
                        <a:defRPr b="0" i="0"/>
                      </a:pPr>
                      <a:r>
                        <a:rPr sz="1500"/>
                        <a:t>Hotels</a:t>
                      </a:r>
                    </a:p>
                  </a:txBody>
                  <a:tcPr marL="63500" marR="63500" marT="63500" marB="63500" anchor="t" anchorCtr="0" horzOverflow="overflow">
                    <a:lnL w="12700">
                      <a:solidFill>
                        <a:srgbClr val="000000"/>
                      </a:solidFill>
                      <a:custDash>
                        <a:ds d="100000" sp="200000"/>
                      </a:custDash>
                      <a:round/>
                    </a:lnL>
                    <a:lnR w="12700">
                      <a:solidFill>
                        <a:srgbClr val="000000"/>
                      </a:solidFill>
                      <a:custDash>
                        <a:ds d="100000" sp="200000"/>
                      </a:custDash>
                      <a:round/>
                    </a:lnR>
                  </a:tcPr>
                </a:tc>
                <a:tc>
                  <a:txBody>
                    <a:bodyPr/>
                    <a:lstStyle/>
                    <a:p>
                      <a:pPr lvl="0">
                        <a:defRPr b="0" i="0"/>
                      </a:pPr>
                      <a:r>
                        <a:rPr sz="1500"/>
                        <a:t>Car rental</a:t>
                      </a:r>
                    </a:p>
                  </a:txBody>
                  <a:tcPr marL="63500" marR="63500" marT="63500" marB="63500" anchor="t" anchorCtr="0" horzOverflow="overflow">
                    <a:lnL w="12700">
                      <a:solidFill>
                        <a:srgbClr val="000000"/>
                      </a:solidFill>
                      <a:custDash>
                        <a:ds d="100000" sp="200000"/>
                      </a:custDash>
                      <a:round/>
                    </a:lnL>
                  </a:tcPr>
                </a:tc>
              </a:tr>
              <a:tr h="784859">
                <a:tc>
                  <a:txBody>
                    <a:bodyPr/>
                    <a:lstStyle/>
                    <a:p>
                      <a:pPr lvl="0" algn="l"/>
                    </a:p>
                  </a:txBody>
                  <a:tcPr marL="63500" marR="63500" marT="63500" marB="63500" anchor="t" anchorCtr="0" horzOverflow="overflow"/>
                </a:tc>
                <a:tc>
                  <a:txBody>
                    <a:bodyPr/>
                    <a:lstStyle/>
                    <a:p>
                      <a:pPr lvl="0" algn="l"/>
                    </a:p>
                  </a:txBody>
                  <a:tcPr marL="63500" marR="63500" marT="63500" marB="63500" anchor="t" anchorCtr="0" horzOverflow="overflow"/>
                </a:tc>
                <a:tc>
                  <a:txBody>
                    <a:bodyPr/>
                    <a:lstStyle/>
                    <a:p>
                      <a:pPr lvl="0" algn="l"/>
                    </a:p>
                  </a:txBody>
                  <a:tcPr marL="63500" marR="63500" marT="63500" marB="63500" anchor="t" anchorCtr="0" horzOverflow="overflow"/>
                </a:tc>
              </a:tr>
            </a:tbl>
          </a:graphicData>
        </a:graphic>
      </p:graphicFrame>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prstGeom prst="rect">
            <a:avLst/>
          </a:prstGeom>
        </p:spPr>
        <p:txBody>
          <a:bodyPr/>
          <a:lstStyle/>
          <a:p>
            <a:pPr lvl="0">
              <a:defRPr sz="1800">
                <a:solidFill>
                  <a:srgbClr val="000000"/>
                </a:solidFill>
              </a:defRPr>
            </a:pPr>
            <a:r>
              <a:rPr sz="4400">
                <a:solidFill>
                  <a:srgbClr val="464646"/>
                </a:solidFill>
              </a:rPr>
              <a:t>Take-aways</a:t>
            </a:r>
          </a:p>
        </p:txBody>
      </p:sp>
      <p:sp>
        <p:nvSpPr>
          <p:cNvPr id="342" name="Shape 3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a:solidFill>
                  <a:srgbClr val="000000"/>
                </a:solidFill>
              </a:defRPr>
            </a:pPr>
            <a:fld id="{86CB4B4D-7CA3-9044-876B-883B54F8677D}" type="slidenum">
              <a:rPr b="1">
                <a:solidFill>
                  <a:srgbClr val="FFFFFF"/>
                </a:solidFill>
              </a:rPr>
            </a:fld>
          </a:p>
        </p:txBody>
      </p:sp>
      <p:sp>
        <p:nvSpPr>
          <p:cNvPr id="343" name="Shape 343"/>
          <p:cNvSpPr/>
          <p:nvPr>
            <p:ph type="body" idx="1"/>
          </p:nvPr>
        </p:nvSpPr>
        <p:spPr>
          <a:prstGeom prst="rect">
            <a:avLst/>
          </a:prstGeom>
        </p:spPr>
        <p:txBody>
          <a:bodyPr/>
          <a:lstStyle/>
          <a:p>
            <a:pPr lvl="0">
              <a:defRPr sz="1800"/>
            </a:pPr>
            <a:r>
              <a:rPr sz="2900"/>
              <a:t>Methodology is able to identify personalization</a:t>
            </a:r>
            <a:endParaRPr sz="2900"/>
          </a:p>
          <a:p>
            <a:pPr lvl="1">
              <a:defRPr sz="1800"/>
            </a:pPr>
            <a:r>
              <a:rPr sz="2700"/>
              <a:t>Manually verified incidents in HTML source</a:t>
            </a:r>
            <a:endParaRPr sz="2700"/>
          </a:p>
          <a:p>
            <a:pPr lvl="0">
              <a:defRPr sz="1800"/>
            </a:pPr>
            <a:endParaRPr sz="2900"/>
          </a:p>
          <a:p>
            <a:pPr lvl="0">
              <a:defRPr sz="1800"/>
            </a:pPr>
            <a:r>
              <a:rPr sz="2900"/>
              <a:t>Significant levels of price steering and discrimination</a:t>
            </a:r>
            <a:endParaRPr sz="2900"/>
          </a:p>
          <a:p>
            <a:pPr lvl="1">
              <a:defRPr sz="1800"/>
            </a:pPr>
            <a:r>
              <a:rPr sz="2700"/>
              <a:t>Not random — a small group of users are often personalized</a:t>
            </a:r>
            <a:endParaRPr sz="2700"/>
          </a:p>
          <a:p>
            <a:pPr lvl="0">
              <a:defRPr sz="1800"/>
            </a:pPr>
            <a:endParaRPr sz="2900"/>
          </a:p>
          <a:p>
            <a:pPr lvl="0">
              <a:defRPr sz="1800"/>
            </a:pPr>
            <a:r>
              <a:rPr sz="2900"/>
              <a:t>But, cannot say how or why these users get different prices</a:t>
            </a:r>
            <a:endParaRPr sz="2900"/>
          </a:p>
          <a:p>
            <a:pPr lvl="1">
              <a:defRPr sz="1800"/>
            </a:pPr>
            <a:r>
              <a:rPr sz="2700"/>
              <a:t>Could be due to browsers, purchase history, etc</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body" idx="1"/>
          </p:nvPr>
        </p:nvSpPr>
        <p:spPr>
          <a:xfrm>
            <a:off x="450376" y="2214183"/>
            <a:ext cx="8338781" cy="3807726"/>
          </a:xfrm>
          <a:prstGeom prst="rect">
            <a:avLst/>
          </a:prstGeom>
        </p:spPr>
        <p:txBody>
          <a:bodyPr lIns="0" tIns="0" rIns="0" bIns="0"/>
          <a:lstStyle/>
          <a:p>
            <a:pPr lvl="0" marL="898071" indent="-898071">
              <a:buClr>
                <a:srgbClr val="DA1F28"/>
              </a:buClr>
              <a:buSzPct val="60000"/>
              <a:buFont typeface="Wingdings"/>
              <a:buChar char="❑"/>
              <a:defRPr sz="1800">
                <a:solidFill>
                  <a:srgbClr val="000000"/>
                </a:solidFill>
              </a:defRPr>
            </a:pPr>
            <a:r>
              <a:rPr sz="4400">
                <a:solidFill>
                  <a:srgbClr val="D9D9D9"/>
                </a:solidFill>
              </a:rPr>
              <a:t>Methodology</a:t>
            </a:r>
            <a:endParaRPr sz="4400">
              <a:solidFill>
                <a:srgbClr val="D9D9D9"/>
              </a:solidFill>
            </a:endParaRPr>
          </a:p>
          <a:p>
            <a:pPr lvl="0" marL="898071" indent="-898071">
              <a:buClr>
                <a:srgbClr val="DA1F28"/>
              </a:buClr>
              <a:buSzPct val="60000"/>
              <a:buFont typeface="Wingdings"/>
              <a:buChar char="❑"/>
              <a:defRPr sz="1800">
                <a:solidFill>
                  <a:srgbClr val="000000"/>
                </a:solidFill>
              </a:defRPr>
            </a:pPr>
            <a:r>
              <a:rPr sz="4400">
                <a:solidFill>
                  <a:srgbClr val="DDDDDD"/>
                </a:solidFill>
              </a:rPr>
              <a:t>Measuring Price Discrimination</a:t>
            </a:r>
            <a:endParaRPr sz="4400">
              <a:solidFill>
                <a:srgbClr val="DDDDDD"/>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DDDDDD"/>
                </a:solidFill>
              </a:rPr>
              <a:t>Real User Accounts</a:t>
            </a:r>
            <a:endParaRPr>
              <a:solidFill>
                <a:srgbClr val="DDDDDD"/>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888888"/>
                </a:solidFill>
              </a:rPr>
              <a:t>Synthetic User Accounts</a:t>
            </a:r>
            <a:endParaRPr>
              <a:solidFill>
                <a:srgbClr val="888888"/>
              </a:solidFill>
            </a:endParaRPr>
          </a:p>
          <a:p>
            <a:pPr lvl="0" marL="898071" indent="-898071">
              <a:buClr>
                <a:srgbClr val="DA1F28"/>
              </a:buClr>
              <a:buSzPct val="60000"/>
              <a:buFont typeface="Wingdings"/>
              <a:buChar char="❑"/>
              <a:defRPr sz="1800">
                <a:solidFill>
                  <a:srgbClr val="000000"/>
                </a:solidFill>
              </a:defRPr>
            </a:pPr>
            <a:r>
              <a:rPr sz="4400">
                <a:solidFill>
                  <a:srgbClr val="464646"/>
                </a:solidFill>
              </a:rPr>
              <a:t>Conclusion</a:t>
            </a:r>
          </a:p>
        </p:txBody>
      </p:sp>
      <p:sp>
        <p:nvSpPr>
          <p:cNvPr id="348" name="Shape 348"/>
          <p:cNvSpPr/>
          <p:nvPr>
            <p:ph type="title"/>
          </p:nvPr>
        </p:nvSpPr>
        <p:spPr>
          <a:xfrm>
            <a:off x="1371600" y="304800"/>
            <a:ext cx="7620000" cy="990600"/>
          </a:xfrm>
          <a:prstGeom prst="rect">
            <a:avLst/>
          </a:prstGeom>
        </p:spPr>
        <p:txBody>
          <a:bodyPr lIns="0" tIns="0" rIns="0" bIns="0"/>
          <a:lstStyle/>
          <a:p>
            <a:pPr lvl="0">
              <a:defRPr sz="1800">
                <a:solidFill>
                  <a:srgbClr val="000000"/>
                </a:solidFill>
              </a:defRPr>
            </a:pPr>
            <a:r>
              <a:rPr sz="4400">
                <a:solidFill>
                  <a:srgbClr val="FFFFFF"/>
                </a:solidFill>
              </a:rPr>
              <a:t>Outline</a:t>
            </a:r>
          </a:p>
        </p:txBody>
      </p:sp>
      <p:sp>
        <p:nvSpPr>
          <p:cNvPr id="349" name="Shape 349"/>
          <p:cNvSpPr/>
          <p:nvPr>
            <p:ph type="sldNum" sz="quarter" idx="2"/>
          </p:nvPr>
        </p:nvSpPr>
        <p:spPr>
          <a:xfrm>
            <a:off x="0" y="570229"/>
            <a:ext cx="1295400" cy="43434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b="0" sz="1800">
                <a:solidFill>
                  <a:srgbClr val="000000"/>
                </a:solidFill>
              </a:defRPr>
            </a:pPr>
            <a:fld id="{86CB4B4D-7CA3-9044-876B-883B54F8677D}" type="slidenum">
              <a:rPr b="1" sz="2400">
                <a:solidFill>
                  <a:srgbClr val="FFFFFF"/>
                </a:solidFill>
              </a:rPr>
            </a:fld>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title"/>
          </p:nvPr>
        </p:nvSpPr>
        <p:spPr>
          <a:xfrm>
            <a:off x="152400" y="228600"/>
            <a:ext cx="8839200" cy="990600"/>
          </a:xfrm>
          <a:prstGeom prst="rect">
            <a:avLst/>
          </a:prstGeom>
        </p:spPr>
        <p:txBody>
          <a:bodyPr/>
          <a:lstStyle>
            <a:lvl1pPr defTabSz="813816">
              <a:defRPr sz="3916"/>
            </a:lvl1pPr>
          </a:lstStyle>
          <a:p>
            <a:pPr lvl="0">
              <a:defRPr sz="1800">
                <a:solidFill>
                  <a:srgbClr val="000000"/>
                </a:solidFill>
              </a:defRPr>
            </a:pPr>
            <a:r>
              <a:rPr sz="3916">
                <a:solidFill>
                  <a:srgbClr val="464646"/>
                </a:solidFill>
              </a:rPr>
              <a:t>What user features enable personalization?</a:t>
            </a:r>
          </a:p>
        </p:txBody>
      </p:sp>
      <p:sp>
        <p:nvSpPr>
          <p:cNvPr id="352" name="Shape 352"/>
          <p:cNvSpPr/>
          <p:nvPr>
            <p:ph type="sldNum" sz="quarter" idx="2"/>
          </p:nvPr>
        </p:nvSpPr>
        <p:spPr>
          <a:xfrm>
            <a:off x="0" y="1223250"/>
            <a:ext cx="533400"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lvl="0">
              <a:defRPr b="0" sz="1800">
                <a:solidFill>
                  <a:srgbClr val="000000"/>
                </a:solidFill>
              </a:defRPr>
            </a:pPr>
            <a:fld id="{86CB4B4D-7CA3-9044-876B-883B54F8677D}" type="slidenum">
              <a:rPr b="1" sz="1600">
                <a:solidFill>
                  <a:srgbClr val="FFFFFF"/>
                </a:solidFill>
              </a:rPr>
            </a:fld>
          </a:p>
        </p:txBody>
      </p:sp>
      <p:graphicFrame>
        <p:nvGraphicFramePr>
          <p:cNvPr id="353" name="Table 353"/>
          <p:cNvGraphicFramePr/>
          <p:nvPr/>
        </p:nvGraphicFramePr>
        <p:xfrm>
          <a:off x="504371" y="3620944"/>
          <a:ext cx="8147958" cy="291152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89055"/>
                <a:gridCol w="1526615"/>
                <a:gridCol w="4519586"/>
              </a:tblGrid>
              <a:tr h="435220">
                <a:tc>
                  <a:txBody>
                    <a:bodyPr/>
                    <a:lstStyle/>
                    <a:p>
                      <a:pPr lvl="0" algn="l">
                        <a:defRPr b="0" i="0"/>
                      </a:pPr>
                      <a:r>
                        <a:rPr sz="2000"/>
                        <a:t>Category</a:t>
                      </a:r>
                    </a:p>
                  </a:txBody>
                  <a:tcPr marL="45720" marR="45720" marT="45720" marB="45720" anchor="t" anchorCtr="0" horzOverflow="overflow">
                    <a:solidFill>
                      <a:srgbClr val="9CB1CE"/>
                    </a:solidFill>
                  </a:tcPr>
                </a:tc>
                <a:tc>
                  <a:txBody>
                    <a:bodyPr/>
                    <a:lstStyle/>
                    <a:p>
                      <a:pPr lvl="0" algn="l">
                        <a:defRPr b="0" i="0"/>
                      </a:pPr>
                      <a:r>
                        <a:rPr sz="2000"/>
                        <a:t>Feature</a:t>
                      </a:r>
                    </a:p>
                  </a:txBody>
                  <a:tcPr marL="45720" marR="45720" marT="45720" marB="45720" anchor="t" anchorCtr="0" horzOverflow="overflow">
                    <a:solidFill>
                      <a:srgbClr val="9CB1CE"/>
                    </a:solidFill>
                  </a:tcPr>
                </a:tc>
                <a:tc>
                  <a:txBody>
                    <a:bodyPr/>
                    <a:lstStyle/>
                    <a:p>
                      <a:pPr lvl="0" algn="l">
                        <a:defRPr b="0" i="0"/>
                      </a:pPr>
                      <a:r>
                        <a:rPr sz="2000"/>
                        <a:t>Tested Features</a:t>
                      </a:r>
                    </a:p>
                  </a:txBody>
                  <a:tcPr marL="45720" marR="45720" marT="45720" marB="45720" anchor="t" anchorCtr="0" horzOverflow="overflow">
                    <a:solidFill>
                      <a:srgbClr val="9CB1CE"/>
                    </a:solidFill>
                  </a:tcPr>
                </a:tc>
              </a:tr>
              <a:tr h="466755">
                <a:tc>
                  <a:txBody>
                    <a:bodyPr/>
                    <a:lstStyle/>
                    <a:p>
                      <a:pPr lvl="0" algn="l">
                        <a:defRPr b="0" i="0"/>
                      </a:pPr>
                      <a:r>
                        <a:rPr sz="2000"/>
                        <a:t>Account</a:t>
                      </a:r>
                    </a:p>
                  </a:txBody>
                  <a:tcPr marL="45720" marR="45720" marT="45720" marB="45720" anchor="t" anchorCtr="0" horzOverflow="overflow">
                    <a:lnB w="12700">
                      <a:solidFill>
                        <a:srgbClr val="000000"/>
                      </a:solidFill>
                      <a:miter lim="400000"/>
                    </a:lnB>
                    <a:solidFill>
                      <a:srgbClr val="F2F2F2"/>
                    </a:solidFill>
                  </a:tcPr>
                </a:tc>
                <a:tc>
                  <a:txBody>
                    <a:bodyPr/>
                    <a:lstStyle/>
                    <a:p>
                      <a:pPr lvl="0" algn="l">
                        <a:defRPr b="0" i="0"/>
                      </a:pPr>
                      <a:r>
                        <a:rPr sz="2000"/>
                        <a:t>Cookie</a:t>
                      </a:r>
                    </a:p>
                  </a:txBody>
                  <a:tcPr marL="45720" marR="45720" marT="45720" marB="45720" anchor="t" anchorCtr="0" horzOverflow="overflow">
                    <a:lnB w="12700">
                      <a:solidFill>
                        <a:srgbClr val="000000"/>
                      </a:solidFill>
                      <a:miter lim="400000"/>
                    </a:lnB>
                    <a:solidFill>
                      <a:srgbClr val="F2F2F2"/>
                    </a:solidFill>
                  </a:tcPr>
                </a:tc>
                <a:tc>
                  <a:txBody>
                    <a:bodyPr/>
                    <a:lstStyle/>
                    <a:p>
                      <a:pPr lvl="0" algn="l">
                        <a:defRPr b="0" i="0"/>
                      </a:pPr>
                      <a:r>
                        <a:rPr sz="2000"/>
                        <a:t>No Account, Logged In, No Cookies</a:t>
                      </a:r>
                    </a:p>
                  </a:txBody>
                  <a:tcPr marL="45720" marR="45720" marT="45720" marB="45720" anchor="t" anchorCtr="0" horzOverflow="overflow">
                    <a:lnB w="12700">
                      <a:solidFill>
                        <a:srgbClr val="000000"/>
                      </a:solidFill>
                      <a:miter lim="400000"/>
                    </a:lnB>
                    <a:solidFill>
                      <a:srgbClr val="F2F2F2"/>
                    </a:solidFill>
                  </a:tcPr>
                </a:tc>
              </a:tr>
              <a:tr h="369092">
                <a:tc rowSpan="2">
                  <a:txBody>
                    <a:bodyPr/>
                    <a:lstStyle/>
                    <a:p>
                      <a:pPr lvl="0" algn="l">
                        <a:defRPr b="0" i="0"/>
                      </a:pPr>
                      <a:r>
                        <a:rPr sz="2000"/>
                        <a:t>User-Agent</a:t>
                      </a:r>
                    </a:p>
                  </a:txBody>
                  <a:tcPr marL="45720" marR="45720" marT="45720" marB="45720" anchor="ctr" anchorCtr="0" horzOverflow="overflow">
                    <a:lnT w="12700">
                      <a:solidFill>
                        <a:srgbClr val="000000"/>
                      </a:solidFill>
                      <a:miter lim="400000"/>
                    </a:lnT>
                    <a:lnB w="12700">
                      <a:solidFill>
                        <a:srgbClr val="000000"/>
                      </a:solidFill>
                      <a:miter lim="400000"/>
                    </a:lnB>
                    <a:solidFill>
                      <a:srgbClr val="F2F2F2"/>
                    </a:solidFill>
                  </a:tcPr>
                </a:tc>
                <a:tc>
                  <a:txBody>
                    <a:bodyPr/>
                    <a:lstStyle/>
                    <a:p>
                      <a:pPr lvl="0" algn="l">
                        <a:defRPr b="0" i="0"/>
                      </a:pPr>
                      <a:r>
                        <a:rPr sz="2000"/>
                        <a:t>OS</a:t>
                      </a:r>
                    </a:p>
                  </a:txBody>
                  <a:tcPr marL="45720" marR="45720" marT="45720" marB="45720" anchor="t" anchorCtr="0" horzOverflow="overflow">
                    <a:lnT w="12700">
                      <a:solidFill>
                        <a:srgbClr val="000000"/>
                      </a:solidFill>
                      <a:miter lim="400000"/>
                    </a:lnT>
                    <a:solidFill>
                      <a:srgbClr val="F2F2F2"/>
                    </a:solidFill>
                  </a:tcPr>
                </a:tc>
                <a:tc>
                  <a:txBody>
                    <a:bodyPr/>
                    <a:lstStyle/>
                    <a:p>
                      <a:pPr lvl="0" algn="l">
                        <a:defRPr b="0" i="0"/>
                      </a:pPr>
                      <a:r>
                        <a:rPr sz="2000"/>
                        <a:t>Win XP, Win 7, OS X, Linux</a:t>
                      </a:r>
                    </a:p>
                  </a:txBody>
                  <a:tcPr marL="45720" marR="45720" marT="45720" marB="45720" anchor="t" anchorCtr="0" horzOverflow="overflow">
                    <a:lnT w="12700">
                      <a:solidFill>
                        <a:srgbClr val="000000"/>
                      </a:solidFill>
                      <a:miter lim="400000"/>
                    </a:lnT>
                    <a:solidFill>
                      <a:srgbClr val="F2F2F2"/>
                    </a:solidFill>
                  </a:tcPr>
                </a:tc>
              </a:tr>
              <a:tr h="710593">
                <a:tc vMerge="1">
                  <a:tcPr/>
                </a:tc>
                <a:tc>
                  <a:txBody>
                    <a:bodyPr/>
                    <a:lstStyle/>
                    <a:p>
                      <a:pPr lvl="0" algn="l">
                        <a:defRPr b="0" i="0"/>
                      </a:pPr>
                      <a:r>
                        <a:rPr sz="2000"/>
                        <a:t>Browser</a:t>
                      </a:r>
                    </a:p>
                  </a:txBody>
                  <a:tcPr marL="45720" marR="45720" marT="45720" marB="45720" anchor="ctr" anchorCtr="0" horzOverflow="overflow">
                    <a:lnB w="12700">
                      <a:solidFill>
                        <a:srgbClr val="000000"/>
                      </a:solidFill>
                      <a:miter lim="400000"/>
                    </a:lnB>
                    <a:solidFill>
                      <a:srgbClr val="F2F2F2"/>
                    </a:solidFill>
                  </a:tcPr>
                </a:tc>
                <a:tc>
                  <a:txBody>
                    <a:bodyPr/>
                    <a:lstStyle/>
                    <a:p>
                      <a:pPr lvl="0" algn="l">
                        <a:defRPr b="0" i="0"/>
                      </a:pPr>
                      <a:r>
                        <a:rPr sz="2000"/>
                        <a:t>Chrome 33, Android Chrome 34, IE 8, Firefox 25, Safari 7, iOS Safari 6</a:t>
                      </a:r>
                    </a:p>
                  </a:txBody>
                  <a:tcPr marL="45720" marR="45720" marT="45720" marB="45720" anchor="t" anchorCtr="0" horzOverflow="overflow">
                    <a:lnB w="12700">
                      <a:solidFill>
                        <a:srgbClr val="000000"/>
                      </a:solidFill>
                      <a:miter lim="400000"/>
                    </a:lnB>
                    <a:solidFill>
                      <a:srgbClr val="F2F2F2"/>
                    </a:solidFill>
                  </a:tcPr>
                </a:tc>
              </a:tr>
              <a:tr h="458578">
                <a:tc rowSpan="2">
                  <a:txBody>
                    <a:bodyPr/>
                    <a:lstStyle/>
                    <a:p>
                      <a:pPr lvl="0" algn="l">
                        <a:defRPr b="0" i="0"/>
                      </a:pPr>
                      <a:r>
                        <a:rPr sz="2000"/>
                        <a:t>History</a:t>
                      </a:r>
                    </a:p>
                  </a:txBody>
                  <a:tcPr marL="45720" marR="45720" marT="45720" marB="45720" anchor="ctr" anchorCtr="0" horzOverflow="overflow">
                    <a:lnT w="12700">
                      <a:solidFill>
                        <a:srgbClr val="000000"/>
                      </a:solidFill>
                      <a:miter lim="400000"/>
                    </a:lnT>
                    <a:solidFill>
                      <a:srgbClr val="F2F2F2"/>
                    </a:solidFill>
                  </a:tcPr>
                </a:tc>
                <a:tc>
                  <a:txBody>
                    <a:bodyPr/>
                    <a:lstStyle/>
                    <a:p>
                      <a:pPr lvl="0" algn="l">
                        <a:defRPr b="0" i="0"/>
                      </a:pPr>
                      <a:r>
                        <a:rPr sz="2000"/>
                        <a:t>Click</a:t>
                      </a:r>
                    </a:p>
                  </a:txBody>
                  <a:tcPr marL="45720" marR="45720" marT="45720" marB="45720" anchor="ctr" anchorCtr="0" horzOverflow="overflow">
                    <a:lnT w="12700">
                      <a:solidFill>
                        <a:srgbClr val="000000"/>
                      </a:solidFill>
                      <a:miter lim="400000"/>
                    </a:lnT>
                    <a:lnB w="0">
                      <a:solidFill>
                        <a:srgbClr val="000000"/>
                      </a:solidFill>
                      <a:custDash/>
                      <a:miter lim="0"/>
                    </a:lnB>
                    <a:solidFill>
                      <a:srgbClr val="F2F2F2"/>
                    </a:solidFill>
                  </a:tcPr>
                </a:tc>
                <a:tc>
                  <a:txBody>
                    <a:bodyPr/>
                    <a:lstStyle/>
                    <a:p>
                      <a:pPr lvl="0" algn="l">
                        <a:defRPr b="0" i="0"/>
                      </a:pPr>
                      <a:r>
                        <a:rPr sz="2000"/>
                        <a:t>Big Spender, Low Spender</a:t>
                      </a:r>
                    </a:p>
                  </a:txBody>
                  <a:tcPr marL="45720" marR="45720" marT="45720" marB="45720" anchor="ctr" anchorCtr="0" horzOverflow="overflow">
                    <a:lnT w="12700">
                      <a:solidFill>
                        <a:srgbClr val="000000"/>
                      </a:solidFill>
                      <a:miter lim="400000"/>
                    </a:lnT>
                    <a:lnB w="0">
                      <a:solidFill>
                        <a:srgbClr val="000000"/>
                      </a:solidFill>
                      <a:custDash/>
                      <a:miter lim="0"/>
                    </a:lnB>
                    <a:solidFill>
                      <a:srgbClr val="F2F2F2"/>
                    </a:solidFill>
                  </a:tcPr>
                </a:tc>
              </a:tr>
              <a:tr h="458578">
                <a:tc vMerge="1">
                  <a:tcPr/>
                </a:tc>
                <a:tc>
                  <a:txBody>
                    <a:bodyPr/>
                    <a:lstStyle/>
                    <a:p>
                      <a:pPr lvl="0" algn="l">
                        <a:defRPr b="0" i="0"/>
                      </a:pPr>
                      <a:r>
                        <a:rPr sz="2000"/>
                        <a:t>Purchase</a:t>
                      </a:r>
                    </a:p>
                  </a:txBody>
                  <a:tcPr marL="45720" marR="45720" marT="45720" marB="45720" anchor="ctr" anchorCtr="0" horzOverflow="overflow">
                    <a:lnT w="0">
                      <a:solidFill>
                        <a:srgbClr val="000000"/>
                      </a:solidFill>
                      <a:custDash/>
                      <a:miter lim="0"/>
                    </a:lnT>
                    <a:lnB w="0">
                      <a:solidFill>
                        <a:srgbClr val="000000"/>
                      </a:solidFill>
                      <a:custDash/>
                      <a:miter lim="0"/>
                    </a:lnB>
                    <a:solidFill>
                      <a:srgbClr val="F2F2F2"/>
                    </a:solidFill>
                  </a:tcPr>
                </a:tc>
                <a:tc>
                  <a:txBody>
                    <a:bodyPr/>
                    <a:lstStyle/>
                    <a:p>
                      <a:pPr lvl="0" algn="l">
                        <a:defRPr b="0" i="0"/>
                      </a:pPr>
                      <a:r>
                        <a:rPr sz="2000"/>
                        <a:t>Big Spender, Low Spender</a:t>
                      </a:r>
                    </a:p>
                  </a:txBody>
                  <a:tcPr marL="45720" marR="45720" marT="45720" marB="45720" anchor="ctr" anchorCtr="0" horzOverflow="overflow">
                    <a:lnT w="0">
                      <a:solidFill>
                        <a:srgbClr val="000000"/>
                      </a:solidFill>
                      <a:custDash/>
                      <a:miter lim="0"/>
                    </a:lnT>
                    <a:lnB w="0">
                      <a:solidFill>
                        <a:srgbClr val="000000"/>
                      </a:solidFill>
                      <a:custDash/>
                      <a:miter lim="0"/>
                    </a:lnB>
                    <a:solidFill>
                      <a:srgbClr val="F2F2F2"/>
                    </a:solidFill>
                  </a:tcPr>
                </a:tc>
              </a:tr>
            </a:tbl>
          </a:graphicData>
        </a:graphic>
      </p:graphicFrame>
      <p:sp>
        <p:nvSpPr>
          <p:cNvPr id="354" name="Shape 354"/>
          <p:cNvSpPr/>
          <p:nvPr>
            <p:ph type="body" idx="1"/>
          </p:nvPr>
        </p:nvSpPr>
        <p:spPr>
          <a:xfrm>
            <a:off x="152400" y="1600200"/>
            <a:ext cx="8839200" cy="1922955"/>
          </a:xfrm>
          <a:prstGeom prst="rect">
            <a:avLst/>
          </a:prstGeom>
        </p:spPr>
        <p:txBody>
          <a:bodyPr/>
          <a:lstStyle/>
          <a:p>
            <a:pPr lvl="0">
              <a:defRPr sz="1800"/>
            </a:pPr>
            <a:r>
              <a:rPr sz="2900"/>
              <a:t>Methodology: use synthetic (fake) accounts</a:t>
            </a:r>
            <a:endParaRPr sz="2900"/>
          </a:p>
          <a:p>
            <a:pPr lvl="1">
              <a:defRPr sz="1800"/>
            </a:pPr>
            <a:r>
              <a:rPr sz="2700"/>
              <a:t>Give them different features, look for personalization</a:t>
            </a:r>
            <a:endParaRPr sz="2700"/>
          </a:p>
          <a:p>
            <a:pPr lvl="1">
              <a:defRPr sz="1800"/>
            </a:pPr>
            <a:r>
              <a:rPr sz="2700"/>
              <a:t>Each day for 1 month, run standard set of searches </a:t>
            </a:r>
            <a:endParaRPr sz="2700"/>
          </a:p>
          <a:p>
            <a:pPr lvl="1">
              <a:defRPr sz="1800"/>
            </a:pPr>
            <a:r>
              <a:rPr sz="2700"/>
              <a:t>Add controls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3" name="Group 93"/>
          <p:cNvGrpSpPr/>
          <p:nvPr/>
        </p:nvGrpSpPr>
        <p:grpSpPr>
          <a:xfrm>
            <a:off x="352742" y="1560264"/>
            <a:ext cx="4993004" cy="5163426"/>
            <a:chOff x="0" y="0"/>
            <a:chExt cx="4993002" cy="5163424"/>
          </a:xfrm>
        </p:grpSpPr>
        <p:pic>
          <p:nvPicPr>
            <p:cNvPr id="91" name="image4.png"/>
            <p:cNvPicPr/>
            <p:nvPr/>
          </p:nvPicPr>
          <p:blipFill>
            <a:blip r:embed="rId3">
              <a:extLst/>
            </a:blip>
            <a:stretch>
              <a:fillRect/>
            </a:stretch>
          </p:blipFill>
          <p:spPr>
            <a:xfrm>
              <a:off x="0" y="0"/>
              <a:ext cx="4993003" cy="5139568"/>
            </a:xfrm>
            <a:prstGeom prst="rect">
              <a:avLst/>
            </a:prstGeom>
            <a:ln w="12700" cap="flat">
              <a:noFill/>
              <a:miter lim="400000"/>
            </a:ln>
            <a:effectLst/>
          </p:spPr>
        </p:pic>
        <p:sp>
          <p:nvSpPr>
            <p:cNvPr id="92" name="Shape 92"/>
            <p:cNvSpPr/>
            <p:nvPr/>
          </p:nvSpPr>
          <p:spPr>
            <a:xfrm>
              <a:off x="0" y="3196073"/>
              <a:ext cx="4641782" cy="1967352"/>
            </a:xfrm>
            <a:prstGeom prst="rect">
              <a:avLst/>
            </a:prstGeom>
            <a:noFill/>
            <a:ln w="76200" cap="flat">
              <a:solidFill>
                <a:srgbClr val="DA1F28"/>
              </a:solidFill>
              <a:prstDash val="solid"/>
              <a:bevel/>
            </a:ln>
            <a:effectLst/>
          </p:spPr>
          <p:txBody>
            <a:bodyPr wrap="square" lIns="0" tIns="0" rIns="0" bIns="0" numCol="1" anchor="ctr">
              <a:noAutofit/>
            </a:bodyPr>
            <a:lstStyle/>
            <a:p>
              <a:pPr lvl="0" algn="ctr">
                <a:defRPr>
                  <a:solidFill>
                    <a:srgbClr val="FFFFFF"/>
                  </a:solidFill>
                </a:defRPr>
              </a:pPr>
            </a:p>
          </p:txBody>
        </p:sp>
      </p:grpSp>
      <p:sp>
        <p:nvSpPr>
          <p:cNvPr id="94" name="Shape 94"/>
          <p:cNvSpPr/>
          <p:nvPr>
            <p:ph type="title"/>
          </p:nvPr>
        </p:nvSpPr>
        <p:spPr>
          <a:prstGeom prst="rect">
            <a:avLst/>
          </a:prstGeom>
        </p:spPr>
        <p:txBody>
          <a:bodyPr/>
          <a:lstStyle/>
          <a:p>
            <a:pPr lvl="0">
              <a:defRPr sz="1800">
                <a:solidFill>
                  <a:srgbClr val="000000"/>
                </a:solidFill>
              </a:defRPr>
            </a:pPr>
            <a:r>
              <a:rPr sz="4400">
                <a:solidFill>
                  <a:srgbClr val="464646"/>
                </a:solidFill>
              </a:rPr>
              <a:t>Personalization on the Web</a:t>
            </a:r>
          </a:p>
        </p:txBody>
      </p:sp>
      <p:sp>
        <p:nvSpPr>
          <p:cNvPr id="95" name="Shape 95"/>
          <p:cNvSpPr/>
          <p:nvPr>
            <p:ph type="sldNum" sz="quarter" idx="2"/>
          </p:nvPr>
        </p:nvSpPr>
        <p:spPr>
          <a:xfrm>
            <a:off x="0" y="1216900"/>
            <a:ext cx="533400" cy="332741"/>
          </a:xfrm>
          <a:prstGeom prst="rect">
            <a:avLst/>
          </a:prstGeom>
          <a:extLst>
            <a:ext uri="{C572A759-6A51-4108-AA02-DFA0A04FC94B}">
              <ma14:wrappingTextBoxFlag xmlns:ma14="http://schemas.microsoft.com/office/mac/drawingml/2011/main" val="1"/>
            </a:ext>
          </a:extLst>
        </p:spPr>
        <p:txBody>
          <a:bodyPr wrap="none"/>
          <a:lstStyle/>
          <a:p>
            <a:pPr lvl="0">
              <a:defRPr b="0">
                <a:solidFill>
                  <a:srgbClr val="000000"/>
                </a:solidFill>
              </a:defRPr>
            </a:pPr>
            <a:fld id="{86CB4B4D-7CA3-9044-876B-883B54F8677D}" type="slidenum">
              <a:rPr b="1">
                <a:solidFill>
                  <a:srgbClr val="FFFFFF"/>
                </a:solidFill>
              </a:rPr>
            </a:fld>
          </a:p>
        </p:txBody>
      </p:sp>
      <p:pic>
        <p:nvPicPr>
          <p:cNvPr id="96" name="Screen Shot 2014-10-23 at 4.12.08 PM.png"/>
          <p:cNvPicPr/>
          <p:nvPr/>
        </p:nvPicPr>
        <p:blipFill>
          <a:blip r:embed="rId4">
            <a:extLst/>
          </a:blip>
          <a:stretch>
            <a:fillRect/>
          </a:stretch>
        </p:blipFill>
        <p:spPr>
          <a:xfrm>
            <a:off x="2897109" y="2308718"/>
            <a:ext cx="6034137" cy="2869008"/>
          </a:xfrm>
          <a:prstGeom prst="rect">
            <a:avLst/>
          </a:prstGeom>
          <a:ln w="12700">
            <a:miter lim="400000"/>
          </a:ln>
        </p:spPr>
      </p:pic>
      <p:pic>
        <p:nvPicPr>
          <p:cNvPr id="97" name="PastedGraphic-1.png"/>
          <p:cNvPicPr/>
          <p:nvPr/>
        </p:nvPicPr>
        <p:blipFill>
          <a:blip r:embed="rId5">
            <a:extLst/>
          </a:blip>
          <a:stretch>
            <a:fillRect/>
          </a:stretch>
        </p:blipFill>
        <p:spPr>
          <a:xfrm>
            <a:off x="1734393" y="1868322"/>
            <a:ext cx="5675214" cy="454731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1"/>
      <p:bldP build="whole" bldLvl="1" animBg="1" rev="0" advAuto="0" spid="97"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8" name="pasted-image.pdf"/>
          <p:cNvPicPr/>
          <p:nvPr/>
        </p:nvPicPr>
        <p:blipFill>
          <a:blip r:embed="rId3">
            <a:extLst/>
          </a:blip>
          <a:stretch>
            <a:fillRect/>
          </a:stretch>
        </p:blipFill>
        <p:spPr>
          <a:xfrm>
            <a:off x="4508500" y="4522163"/>
            <a:ext cx="4511129" cy="1922466"/>
          </a:xfrm>
          <a:prstGeom prst="rect">
            <a:avLst/>
          </a:prstGeom>
          <a:ln w="12700">
            <a:miter lim="400000"/>
          </a:ln>
        </p:spPr>
      </p:pic>
      <p:sp>
        <p:nvSpPr>
          <p:cNvPr id="359" name="Shape 359"/>
          <p:cNvSpPr/>
          <p:nvPr>
            <p:ph type="title"/>
          </p:nvPr>
        </p:nvSpPr>
        <p:spPr>
          <a:xfrm>
            <a:off x="152400" y="228600"/>
            <a:ext cx="8839200" cy="990600"/>
          </a:xfrm>
          <a:prstGeom prst="rect">
            <a:avLst/>
          </a:prstGeom>
        </p:spPr>
        <p:txBody>
          <a:bodyPr lIns="0" tIns="0" rIns="0" bIns="0"/>
          <a:lstStyle/>
          <a:p>
            <a:pPr lvl="0">
              <a:defRPr sz="1800">
                <a:solidFill>
                  <a:srgbClr val="000000"/>
                </a:solidFill>
              </a:defRPr>
            </a:pPr>
            <a:r>
              <a:rPr sz="4400">
                <a:solidFill>
                  <a:srgbClr val="464646"/>
                </a:solidFill>
              </a:rPr>
              <a:t>Example result:  Home Depot</a:t>
            </a:r>
          </a:p>
        </p:txBody>
      </p:sp>
      <p:sp>
        <p:nvSpPr>
          <p:cNvPr id="360" name="Shape 360"/>
          <p:cNvSpPr/>
          <p:nvPr>
            <p:ph type="sldNum" sz="quarter" idx="2"/>
          </p:nvPr>
        </p:nvSpPr>
        <p:spPr>
          <a:xfrm>
            <a:off x="0" y="1223250"/>
            <a:ext cx="533400" cy="320041"/>
          </a:xfrm>
          <a:prstGeom prst="rect">
            <a:avLst/>
          </a:prstGeom>
          <a:extLst>
            <a:ext uri="{C572A759-6A51-4108-AA02-DFA0A04FC94B}">
              <ma14:wrappingTextBoxFlag xmlns:ma14="http://schemas.microsoft.com/office/mac/drawingml/2011/main" val="1"/>
            </a:ext>
          </a:extLst>
        </p:spPr>
        <p:txBody>
          <a:bodyPr lIns="0" tIns="0" rIns="0" bIns="0"/>
          <a:lstStyle>
            <a:lvl1pPr>
              <a:lnSpc>
                <a:spcPct val="80000"/>
              </a:lnSpc>
              <a:defRPr sz="1600"/>
            </a:lvl1pPr>
          </a:lstStyle>
          <a:p>
            <a:pPr lvl="0">
              <a:defRPr b="0" sz="1800">
                <a:solidFill>
                  <a:srgbClr val="000000"/>
                </a:solidFill>
              </a:defRPr>
            </a:pPr>
            <a:fld id="{86CB4B4D-7CA3-9044-876B-883B54F8677D}" type="slidenum">
              <a:rPr b="1" sz="1600">
                <a:solidFill>
                  <a:srgbClr val="FFFFFF"/>
                </a:solidFill>
              </a:rPr>
            </a:fld>
          </a:p>
        </p:txBody>
      </p:sp>
      <p:pic>
        <p:nvPicPr>
          <p:cNvPr id="361" name="pasted-image.pdf"/>
          <p:cNvPicPr/>
          <p:nvPr/>
        </p:nvPicPr>
        <p:blipFill>
          <a:blip r:embed="rId4">
            <a:extLst/>
          </a:blip>
          <a:stretch>
            <a:fillRect/>
          </a:stretch>
        </p:blipFill>
        <p:spPr>
          <a:xfrm>
            <a:off x="6350" y="2073837"/>
            <a:ext cx="4643649" cy="2561340"/>
          </a:xfrm>
          <a:prstGeom prst="rect">
            <a:avLst/>
          </a:prstGeom>
          <a:ln w="12700">
            <a:miter lim="400000"/>
          </a:ln>
        </p:spPr>
      </p:pic>
      <p:pic>
        <p:nvPicPr>
          <p:cNvPr id="362" name="pasted-image.pdf"/>
          <p:cNvPicPr/>
          <p:nvPr/>
        </p:nvPicPr>
        <p:blipFill>
          <a:blip r:embed="rId5">
            <a:extLst/>
          </a:blip>
          <a:stretch>
            <a:fillRect/>
          </a:stretch>
        </p:blipFill>
        <p:spPr>
          <a:xfrm>
            <a:off x="4489450" y="2054787"/>
            <a:ext cx="4659372" cy="2599440"/>
          </a:xfrm>
          <a:prstGeom prst="rect">
            <a:avLst/>
          </a:prstGeom>
          <a:ln w="12700">
            <a:miter lim="400000"/>
          </a:ln>
        </p:spPr>
      </p:pic>
      <p:pic>
        <p:nvPicPr>
          <p:cNvPr id="363" name="pasted-image.pdf"/>
          <p:cNvPicPr/>
          <p:nvPr/>
        </p:nvPicPr>
        <p:blipFill>
          <a:blip r:embed="rId6">
            <a:extLst/>
          </a:blip>
          <a:stretch>
            <a:fillRect/>
          </a:stretch>
        </p:blipFill>
        <p:spPr>
          <a:xfrm>
            <a:off x="-74214" y="4552950"/>
            <a:ext cx="4659373" cy="1922465"/>
          </a:xfrm>
          <a:prstGeom prst="rect">
            <a:avLst/>
          </a:prstGeom>
          <a:ln w="12700">
            <a:miter lim="400000"/>
          </a:ln>
        </p:spPr>
      </p:pic>
      <p:sp>
        <p:nvSpPr>
          <p:cNvPr id="364" name="Shape 364"/>
          <p:cNvSpPr/>
          <p:nvPr/>
        </p:nvSpPr>
        <p:spPr>
          <a:xfrm>
            <a:off x="1972212" y="4009226"/>
            <a:ext cx="2750345" cy="13394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54" y="0"/>
                </a:moveTo>
                <a:lnTo>
                  <a:pt x="9454" y="9914"/>
                </a:lnTo>
                <a:lnTo>
                  <a:pt x="499" y="9914"/>
                </a:lnTo>
                <a:cubicBezTo>
                  <a:pt x="223" y="9914"/>
                  <a:pt x="0" y="10372"/>
                  <a:pt x="0" y="10938"/>
                </a:cubicBezTo>
                <a:lnTo>
                  <a:pt x="0" y="20576"/>
                </a:lnTo>
                <a:cubicBezTo>
                  <a:pt x="0" y="21142"/>
                  <a:pt x="223" y="21600"/>
                  <a:pt x="499" y="21600"/>
                </a:cubicBezTo>
                <a:lnTo>
                  <a:pt x="21101" y="21600"/>
                </a:lnTo>
                <a:cubicBezTo>
                  <a:pt x="21377" y="21600"/>
                  <a:pt x="21600" y="21142"/>
                  <a:pt x="21600" y="20576"/>
                </a:cubicBezTo>
                <a:lnTo>
                  <a:pt x="21600" y="10938"/>
                </a:lnTo>
                <a:cubicBezTo>
                  <a:pt x="21600" y="10372"/>
                  <a:pt x="21377" y="9914"/>
                  <a:pt x="21101" y="9914"/>
                </a:cubicBezTo>
                <a:lnTo>
                  <a:pt x="11451" y="9914"/>
                </a:lnTo>
                <a:lnTo>
                  <a:pt x="10454" y="0"/>
                </a:lnTo>
                <a:close/>
              </a:path>
            </a:pathLst>
          </a:custGeom>
          <a:solidFill>
            <a:srgbClr val="FFFFFF"/>
          </a:solidFill>
          <a:ln w="19050">
            <a:solidFill>
              <a:srgbClr val="2B507A"/>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0" tIns="0" rIns="0" bIns="0" anchor="ctr"/>
          <a:lstStyle/>
          <a:p>
            <a:pPr lvl="0"/>
            <a:r>
              <a:t>Mobile users see completely different products </a:t>
            </a:r>
          </a:p>
        </p:txBody>
      </p:sp>
      <p:sp>
        <p:nvSpPr>
          <p:cNvPr id="365" name="Shape 365"/>
          <p:cNvSpPr/>
          <p:nvPr/>
        </p:nvSpPr>
        <p:spPr>
          <a:xfrm>
            <a:off x="6385467" y="4016259"/>
            <a:ext cx="1989932" cy="9580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57" y="0"/>
                </a:moveTo>
                <a:lnTo>
                  <a:pt x="13579" y="9682"/>
                </a:lnTo>
                <a:lnTo>
                  <a:pt x="689" y="9682"/>
                </a:lnTo>
                <a:cubicBezTo>
                  <a:pt x="309" y="9682"/>
                  <a:pt x="0" y="10322"/>
                  <a:pt x="0" y="11113"/>
                </a:cubicBezTo>
                <a:lnTo>
                  <a:pt x="0" y="20168"/>
                </a:lnTo>
                <a:cubicBezTo>
                  <a:pt x="0" y="20959"/>
                  <a:pt x="309" y="21600"/>
                  <a:pt x="689" y="21600"/>
                </a:cubicBezTo>
                <a:lnTo>
                  <a:pt x="20911" y="21600"/>
                </a:lnTo>
                <a:cubicBezTo>
                  <a:pt x="21291" y="21600"/>
                  <a:pt x="21600" y="20959"/>
                  <a:pt x="21600" y="20168"/>
                </a:cubicBezTo>
                <a:lnTo>
                  <a:pt x="21600" y="11113"/>
                </a:lnTo>
                <a:cubicBezTo>
                  <a:pt x="21600" y="10322"/>
                  <a:pt x="21291" y="9682"/>
                  <a:pt x="20911" y="9682"/>
                </a:cubicBezTo>
                <a:lnTo>
                  <a:pt x="16336" y="9682"/>
                </a:lnTo>
                <a:lnTo>
                  <a:pt x="14957" y="0"/>
                </a:lnTo>
                <a:close/>
              </a:path>
            </a:pathLst>
          </a:custGeom>
          <a:solidFill>
            <a:srgbClr val="FFFFFF"/>
          </a:solidFill>
          <a:ln w="19050">
            <a:solidFill>
              <a:srgbClr val="2B507A"/>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0" tIns="0" rIns="0" bIns="0" anchor="ctr"/>
          <a:lstStyle/>
          <a:p>
            <a:pPr lvl="0"/>
            <a:r>
              <a:t>…in different order</a:t>
            </a:r>
          </a:p>
        </p:txBody>
      </p:sp>
      <p:sp>
        <p:nvSpPr>
          <p:cNvPr id="366" name="Shape 366"/>
          <p:cNvSpPr/>
          <p:nvPr/>
        </p:nvSpPr>
        <p:spPr>
          <a:xfrm>
            <a:off x="3289586" y="3800392"/>
            <a:ext cx="3014267" cy="173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5" y="0"/>
                </a:moveTo>
                <a:cubicBezTo>
                  <a:pt x="204" y="0"/>
                  <a:pt x="0" y="353"/>
                  <a:pt x="0" y="788"/>
                </a:cubicBezTo>
                <a:lnTo>
                  <a:pt x="0" y="9416"/>
                </a:lnTo>
                <a:cubicBezTo>
                  <a:pt x="0" y="9851"/>
                  <a:pt x="204" y="10204"/>
                  <a:pt x="455" y="10204"/>
                </a:cubicBezTo>
                <a:lnTo>
                  <a:pt x="2355" y="10204"/>
                </a:lnTo>
                <a:lnTo>
                  <a:pt x="3925" y="21600"/>
                </a:lnTo>
                <a:lnTo>
                  <a:pt x="5495" y="10204"/>
                </a:lnTo>
                <a:lnTo>
                  <a:pt x="21145" y="10204"/>
                </a:lnTo>
                <a:cubicBezTo>
                  <a:pt x="21396" y="10204"/>
                  <a:pt x="21600" y="9851"/>
                  <a:pt x="21600" y="9416"/>
                </a:cubicBezTo>
                <a:lnTo>
                  <a:pt x="21600" y="788"/>
                </a:lnTo>
                <a:cubicBezTo>
                  <a:pt x="21600" y="353"/>
                  <a:pt x="21396" y="0"/>
                  <a:pt x="21145" y="0"/>
                </a:cubicBezTo>
                <a:lnTo>
                  <a:pt x="455" y="0"/>
                </a:lnTo>
                <a:close/>
              </a:path>
            </a:pathLst>
          </a:custGeom>
          <a:solidFill>
            <a:srgbClr val="FFFFFF"/>
          </a:solidFill>
          <a:ln w="19050">
            <a:solidFill>
              <a:srgbClr val="2B507A"/>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0" tIns="0" rIns="0" bIns="0" anchor="ctr"/>
          <a:lstStyle/>
          <a:p>
            <a:pPr lvl="0"/>
            <a:r>
              <a:t>Android users get different prices for 6% of products</a:t>
            </a:r>
          </a:p>
        </p:txBody>
      </p:sp>
      <p:grpSp>
        <p:nvGrpSpPr>
          <p:cNvPr id="369" name="Group 369"/>
          <p:cNvGrpSpPr/>
          <p:nvPr/>
        </p:nvGrpSpPr>
        <p:grpSpPr>
          <a:xfrm>
            <a:off x="323850" y="1505545"/>
            <a:ext cx="8496300" cy="748705"/>
            <a:chOff x="0" y="0"/>
            <a:chExt cx="8496300" cy="748704"/>
          </a:xfrm>
        </p:grpSpPr>
        <p:pic>
          <p:nvPicPr>
            <p:cNvPr id="367" name="Screen Shot 2014-10-26 at 12.45.20 PM.png"/>
            <p:cNvPicPr/>
            <p:nvPr/>
          </p:nvPicPr>
          <p:blipFill>
            <a:blip r:embed="rId7">
              <a:extLst/>
            </a:blip>
            <a:stretch>
              <a:fillRect/>
            </a:stretch>
          </p:blipFill>
          <p:spPr>
            <a:xfrm>
              <a:off x="0" y="0"/>
              <a:ext cx="8496300" cy="698500"/>
            </a:xfrm>
            <a:prstGeom prst="rect">
              <a:avLst/>
            </a:prstGeom>
            <a:ln w="12700" cap="flat">
              <a:noFill/>
              <a:miter lim="400000"/>
            </a:ln>
            <a:effectLst/>
          </p:spPr>
        </p:pic>
        <p:sp>
          <p:nvSpPr>
            <p:cNvPr id="368" name="Shape 368"/>
            <p:cNvSpPr/>
            <p:nvPr/>
          </p:nvSpPr>
          <p:spPr>
            <a:xfrm>
              <a:off x="552450" y="539154"/>
              <a:ext cx="514350" cy="209551"/>
            </a:xfrm>
            <a:prstGeom prst="rect">
              <a:avLst/>
            </a:prstGeom>
            <a:solidFill>
              <a:srgbClr val="FFFFFF"/>
            </a:solidFill>
            <a:ln w="12700" cap="flat">
              <a:noFill/>
              <a:miter lim="400000"/>
            </a:ln>
            <a:effectLst/>
          </p:spPr>
          <p:txBody>
            <a:bodyPr wrap="square" lIns="0" tIns="0" rIns="0" bIns="0" numCol="1" anchor="ctr">
              <a:noAutofit/>
            </a:bodyPr>
            <a:lstStyle/>
            <a:p>
              <a:pPr lvl="0"/>
            </a:p>
          </p:txBody>
        </p:sp>
      </p:grpSp>
      <p:sp>
        <p:nvSpPr>
          <p:cNvPr id="370" name="Shape 370"/>
          <p:cNvSpPr/>
          <p:nvPr/>
        </p:nvSpPr>
        <p:spPr>
          <a:xfrm>
            <a:off x="1795239" y="1677902"/>
            <a:ext cx="239386" cy="222033"/>
          </a:xfrm>
          <a:prstGeom prst="star5">
            <a:avLst>
              <a:gd name="adj" fmla="val 19100"/>
              <a:gd name="hf" fmla="val 105146"/>
              <a:gd name="vf" fmla="val 110557"/>
            </a:avLst>
          </a:prstGeom>
          <a:solidFill>
            <a:srgbClr val="579AE5"/>
          </a:solidFill>
          <a:ln w="19050">
            <a:solidFill>
              <a:srgbClr val="579AE6"/>
            </a:solidFill>
          </a:ln>
        </p:spPr>
        <p:txBody>
          <a:bodyPr lIns="0" tIns="0" rIns="0" bIns="0" anchor="ctr"/>
          <a:lstStyle/>
          <a:p>
            <a:pPr lvl="0"/>
          </a:p>
        </p:txBody>
      </p:sp>
      <p:sp>
        <p:nvSpPr>
          <p:cNvPr id="371" name="Shape 371"/>
          <p:cNvSpPr/>
          <p:nvPr/>
        </p:nvSpPr>
        <p:spPr>
          <a:xfrm>
            <a:off x="6026778" y="4438616"/>
            <a:ext cx="2485232" cy="1093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2" y="0"/>
                </a:moveTo>
                <a:cubicBezTo>
                  <a:pt x="247" y="0"/>
                  <a:pt x="0" y="561"/>
                  <a:pt x="0" y="1254"/>
                </a:cubicBezTo>
                <a:lnTo>
                  <a:pt x="0" y="9891"/>
                </a:lnTo>
                <a:cubicBezTo>
                  <a:pt x="0" y="10583"/>
                  <a:pt x="247" y="11145"/>
                  <a:pt x="552" y="11145"/>
                </a:cubicBezTo>
                <a:lnTo>
                  <a:pt x="19606" y="11145"/>
                </a:lnTo>
                <a:lnTo>
                  <a:pt x="20496" y="21600"/>
                </a:lnTo>
                <a:lnTo>
                  <a:pt x="21414" y="10816"/>
                </a:lnTo>
                <a:cubicBezTo>
                  <a:pt x="21526" y="10586"/>
                  <a:pt x="21600" y="10262"/>
                  <a:pt x="21600" y="9891"/>
                </a:cubicBezTo>
                <a:lnTo>
                  <a:pt x="21600" y="1254"/>
                </a:lnTo>
                <a:cubicBezTo>
                  <a:pt x="21600" y="561"/>
                  <a:pt x="21353" y="0"/>
                  <a:pt x="21048" y="0"/>
                </a:cubicBezTo>
                <a:lnTo>
                  <a:pt x="552" y="0"/>
                </a:lnTo>
                <a:close/>
              </a:path>
            </a:pathLst>
          </a:custGeom>
          <a:solidFill>
            <a:srgbClr val="FFFFFF"/>
          </a:solidFill>
          <a:ln w="19050">
            <a:solidFill>
              <a:srgbClr val="2B507A"/>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0" tIns="0" rIns="0" bIns="0" anchor="ctr"/>
          <a:lstStyle/>
          <a:p>
            <a:pPr lvl="0"/>
            <a:r>
              <a:t>Only 40 cents difference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1"/>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36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0" presetID="9" grpId="3" fill="hold">
                                  <p:stCondLst>
                                    <p:cond delay="0"/>
                                  </p:stCondLst>
                                  <p:iterate type="el" backwards="0">
                                    <p:tmAbs val="0"/>
                                  </p:iterate>
                                  <p:childTnLst>
                                    <p:set>
                                      <p:cBhvr>
                                        <p:cTn id="13" fill="hold"/>
                                        <p:tgtEl>
                                          <p:spTgt spid="364"/>
                                        </p:tgtEl>
                                        <p:attrNameLst>
                                          <p:attrName>style.visibility</p:attrName>
                                        </p:attrNameLst>
                                      </p:cBhvr>
                                      <p:to>
                                        <p:strVal val="visible"/>
                                      </p:to>
                                    </p:set>
                                    <p:animEffect filter="dissolve" transition="in">
                                      <p:cBhvr>
                                        <p:cTn id="14" dur="500"/>
                                        <p:tgtEl>
                                          <p:spTgt spid="364"/>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4" fill="hold">
                                  <p:stCondLst>
                                    <p:cond delay="0"/>
                                  </p:stCondLst>
                                  <p:iterate type="el" backwards="0">
                                    <p:tmAbs val="0"/>
                                  </p:iterate>
                                  <p:childTnLst>
                                    <p:set>
                                      <p:cBhvr>
                                        <p:cTn id="18" fill="hold"/>
                                        <p:tgtEl>
                                          <p:spTgt spid="365"/>
                                        </p:tgtEl>
                                        <p:attrNameLst>
                                          <p:attrName>style.visibility</p:attrName>
                                        </p:attrNameLst>
                                      </p:cBhvr>
                                      <p:to>
                                        <p:strVal val="visible"/>
                                      </p:to>
                                    </p:set>
                                    <p:animEffect filter="dissolve" transition="in">
                                      <p:cBhvr>
                                        <p:cTn id="19" dur="500"/>
                                        <p:tgtEl>
                                          <p:spTgt spid="36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xit" presetSubtype="0" presetID="1" grpId="5" fill="hold">
                                  <p:stCondLst>
                                    <p:cond delay="0"/>
                                  </p:stCondLst>
                                  <p:iterate type="el" backwards="0">
                                    <p:tmAbs val="0"/>
                                  </p:iterate>
                                  <p:childTnLst>
                                    <p:set>
                                      <p:cBhvr>
                                        <p:cTn id="23" fill="hold">
                                          <p:stCondLst>
                                            <p:cond delay="0"/>
                                          </p:stCondLst>
                                        </p:cTn>
                                        <p:tgtEl>
                                          <p:spTgt spid="364"/>
                                        </p:tgtEl>
                                        <p:attrNameLst>
                                          <p:attrName>style.visibility</p:attrName>
                                        </p:attrNameLst>
                                      </p:cBhvr>
                                      <p:to>
                                        <p:strVal val="hidden"/>
                                      </p:to>
                                    </p:set>
                                  </p:childTnLst>
                                </p:cTn>
                              </p:par>
                            </p:childTnLst>
                          </p:cTn>
                        </p:par>
                        <p:par>
                          <p:cTn id="24" fill="hold">
                            <p:stCondLst>
                              <p:cond delay="0"/>
                            </p:stCondLst>
                            <p:childTnLst>
                              <p:par>
                                <p:cTn id="25" nodeType="afterEffect" presetClass="exit" presetSubtype="0" presetID="1" grpId="6" fill="hold">
                                  <p:stCondLst>
                                    <p:cond delay="0"/>
                                  </p:stCondLst>
                                  <p:iterate type="el" backwards="0">
                                    <p:tmAbs val="0"/>
                                  </p:iterate>
                                  <p:childTnLst>
                                    <p:set>
                                      <p:cBhvr>
                                        <p:cTn id="26" fill="hold">
                                          <p:stCondLst>
                                            <p:cond delay="0"/>
                                          </p:stCondLst>
                                        </p:cTn>
                                        <p:tgtEl>
                                          <p:spTgt spid="3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7" fill="hold">
                                  <p:stCondLst>
                                    <p:cond delay="0"/>
                                  </p:stCondLst>
                                  <p:iterate type="el" backwards="0">
                                    <p:tmAbs val="0"/>
                                  </p:iterate>
                                  <p:childTnLst>
                                    <p:set>
                                      <p:cBhvr>
                                        <p:cTn id="30" fill="hold"/>
                                        <p:tgtEl>
                                          <p:spTgt spid="363"/>
                                        </p:tgtEl>
                                        <p:attrNameLst>
                                          <p:attrName>style.visibility</p:attrName>
                                        </p:attrNameLst>
                                      </p:cBhvr>
                                      <p:to>
                                        <p:strVal val="visible"/>
                                      </p:to>
                                    </p:set>
                                  </p:childTnLst>
                                </p:cTn>
                              </p:par>
                            </p:childTnLst>
                          </p:cTn>
                        </p:par>
                        <p:par>
                          <p:cTn id="31" fill="hold">
                            <p:stCondLst>
                              <p:cond delay="0"/>
                            </p:stCondLst>
                            <p:childTnLst>
                              <p:par>
                                <p:cTn id="32" nodeType="afterEffect" presetClass="entr" presetSubtype="0" presetID="1" grpId="8" fill="hold">
                                  <p:stCondLst>
                                    <p:cond delay="0"/>
                                  </p:stCondLst>
                                  <p:iterate type="el" backwards="0">
                                    <p:tmAbs val="0"/>
                                  </p:iterate>
                                  <p:childTnLst>
                                    <p:set>
                                      <p:cBhvr>
                                        <p:cTn id="33" fill="hold"/>
                                        <p:tgtEl>
                                          <p:spTgt spid="35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9" grpId="9" fill="hold">
                                  <p:stCondLst>
                                    <p:cond delay="0"/>
                                  </p:stCondLst>
                                  <p:iterate type="el" backwards="0">
                                    <p:tmAbs val="0"/>
                                  </p:iterate>
                                  <p:childTnLst>
                                    <p:set>
                                      <p:cBhvr>
                                        <p:cTn id="37" fill="hold"/>
                                        <p:tgtEl>
                                          <p:spTgt spid="366"/>
                                        </p:tgtEl>
                                        <p:attrNameLst>
                                          <p:attrName>style.visibility</p:attrName>
                                        </p:attrNameLst>
                                      </p:cBhvr>
                                      <p:to>
                                        <p:strVal val="visible"/>
                                      </p:to>
                                    </p:set>
                                    <p:animEffect filter="dissolve" transition="in">
                                      <p:cBhvr>
                                        <p:cTn id="38" dur="500"/>
                                        <p:tgtEl>
                                          <p:spTgt spid="366"/>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9" grpId="10" fill="hold">
                                  <p:stCondLst>
                                    <p:cond delay="0"/>
                                  </p:stCondLst>
                                  <p:iterate type="el" backwards="0">
                                    <p:tmAbs val="0"/>
                                  </p:iterate>
                                  <p:childTnLst>
                                    <p:set>
                                      <p:cBhvr>
                                        <p:cTn id="42" fill="hold"/>
                                        <p:tgtEl>
                                          <p:spTgt spid="371"/>
                                        </p:tgtEl>
                                        <p:attrNameLst>
                                          <p:attrName>style.visibility</p:attrName>
                                        </p:attrNameLst>
                                      </p:cBhvr>
                                      <p:to>
                                        <p:strVal val="visible"/>
                                      </p:to>
                                    </p:set>
                                    <p:animEffect filter="dissolve" transition="in">
                                      <p:cBhvr>
                                        <p:cTn id="43"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9"/>
      <p:bldP build="whole" bldLvl="1" animBg="1" rev="0" advAuto="0" spid="371" grpId="10"/>
      <p:bldP build="whole" bldLvl="1" animBg="1" rev="0" advAuto="0" spid="363" grpId="7"/>
      <p:bldP build="whole" bldLvl="1" animBg="1" rev="0" advAuto="0" spid="361" grpId="1"/>
      <p:bldP build="whole" bldLvl="1" animBg="1" rev="0" advAuto="0" spid="364" grpId="3"/>
      <p:bldP build="whole" bldLvl="1" animBg="1" rev="0" advAuto="0" spid="362" grpId="2"/>
      <p:bldP build="whole" bldLvl="1" animBg="1" rev="0" advAuto="0" spid="365" grpId="4"/>
      <p:bldP build="whole" bldLvl="1" animBg="1" rev="0" advAuto="0" spid="364" grpId="5"/>
      <p:bldP build="whole" bldLvl="1" animBg="1" rev="0" advAuto="0" spid="365" grpId="6"/>
      <p:bldP build="whole" bldLvl="1" animBg="1" rev="0" advAuto="0" spid="358" grpId="8"/>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title"/>
          </p:nvPr>
        </p:nvSpPr>
        <p:spPr>
          <a:prstGeom prst="rect">
            <a:avLst/>
          </a:prstGeom>
        </p:spPr>
        <p:txBody>
          <a:bodyPr/>
          <a:lstStyle/>
          <a:p>
            <a:pPr lvl="0">
              <a:defRPr sz="1800">
                <a:solidFill>
                  <a:srgbClr val="000000"/>
                </a:solidFill>
              </a:defRPr>
            </a:pPr>
            <a:r>
              <a:rPr sz="4400">
                <a:solidFill>
                  <a:srgbClr val="464646"/>
                </a:solidFill>
              </a:rPr>
              <a:t>Results for different e-commerce sites</a:t>
            </a:r>
          </a:p>
        </p:txBody>
      </p:sp>
      <p:sp>
        <p:nvSpPr>
          <p:cNvPr id="376" name="Shape 376"/>
          <p:cNvSpPr/>
          <p:nvPr>
            <p:ph type="sldNum" sz="quarter" idx="2"/>
          </p:nvPr>
        </p:nvSpPr>
        <p:spPr>
          <a:xfrm>
            <a:off x="0" y="1223250"/>
            <a:ext cx="533400"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lvl="0">
              <a:defRPr b="0" sz="1800">
                <a:solidFill>
                  <a:srgbClr val="000000"/>
                </a:solidFill>
              </a:defRPr>
            </a:pPr>
            <a:fld id="{86CB4B4D-7CA3-9044-876B-883B54F8677D}" type="slidenum">
              <a:rPr b="1" sz="1600">
                <a:solidFill>
                  <a:srgbClr val="FFFFFF"/>
                </a:solidFill>
              </a:rPr>
            </a:fld>
          </a:p>
        </p:txBody>
      </p:sp>
      <p:sp>
        <p:nvSpPr>
          <p:cNvPr id="377" name="Shape 377"/>
          <p:cNvSpPr/>
          <p:nvPr>
            <p:ph type="body" idx="1"/>
          </p:nvPr>
        </p:nvSpPr>
        <p:spPr>
          <a:xfrm>
            <a:off x="152400" y="1600200"/>
            <a:ext cx="8839200" cy="5071483"/>
          </a:xfrm>
          <a:prstGeom prst="rect">
            <a:avLst/>
          </a:prstGeom>
        </p:spPr>
        <p:txBody>
          <a:bodyPr/>
          <a:lstStyle/>
          <a:p>
            <a:pPr lvl="0" defTabSz="786384">
              <a:spcBef>
                <a:spcPts val="600"/>
              </a:spcBef>
              <a:defRPr sz="1800"/>
            </a:pPr>
            <a:r>
              <a:rPr sz="2494"/>
              <a:t>Orbitz &amp; Cheaptickets</a:t>
            </a:r>
            <a:endParaRPr sz="2494"/>
          </a:p>
          <a:p>
            <a:pPr lvl="1" marL="577689" indent="-263136" defTabSz="786384">
              <a:spcBef>
                <a:spcPts val="400"/>
              </a:spcBef>
              <a:buClr>
                <a:srgbClr val="2DA2BF"/>
              </a:buClr>
              <a:buFont typeface="Wingdings 2"/>
              <a:defRPr sz="1800"/>
            </a:pPr>
            <a:r>
              <a:rPr sz="2322"/>
              <a:t>Logged in users get cheaper prices ($12 on average)</a:t>
            </a:r>
            <a:endParaRPr sz="2322"/>
          </a:p>
          <a:p>
            <a:pPr lvl="1" marL="577689" indent="-263136" defTabSz="786384">
              <a:spcBef>
                <a:spcPts val="400"/>
              </a:spcBef>
              <a:buClr>
                <a:srgbClr val="2DA2BF"/>
              </a:buClr>
              <a:buFont typeface="Wingdings 2"/>
              <a:defRPr sz="1800"/>
            </a:pPr>
            <a:endParaRPr sz="2236"/>
          </a:p>
          <a:p>
            <a:pPr lvl="0" defTabSz="786384">
              <a:spcBef>
                <a:spcPts val="600"/>
              </a:spcBef>
              <a:defRPr sz="1800"/>
            </a:pPr>
            <a:r>
              <a:rPr sz="2494"/>
              <a:t>Expedia &amp; Hotels </a:t>
            </a:r>
            <a:endParaRPr sz="2494"/>
          </a:p>
          <a:p>
            <a:pPr lvl="1" marL="577689" indent="-263136" defTabSz="786384">
              <a:spcBef>
                <a:spcPts val="400"/>
              </a:spcBef>
              <a:buClr>
                <a:srgbClr val="2DA2BF"/>
              </a:buClr>
              <a:buFont typeface="Wingdings 2"/>
              <a:defRPr sz="1800"/>
            </a:pPr>
            <a:r>
              <a:rPr sz="2322"/>
              <a:t>A/B testing: assigns users to random bucket upon first visit</a:t>
            </a:r>
            <a:endParaRPr sz="2236"/>
          </a:p>
          <a:p>
            <a:pPr lvl="1" marL="577689" indent="-263136" defTabSz="786384">
              <a:spcBef>
                <a:spcPts val="400"/>
              </a:spcBef>
              <a:buClr>
                <a:srgbClr val="2DA2BF"/>
              </a:buClr>
              <a:buFont typeface="Wingdings 2"/>
              <a:defRPr sz="1800"/>
            </a:pPr>
            <a:r>
              <a:rPr sz="2322"/>
              <a:t>Some buckets are steered towards higher prices</a:t>
            </a:r>
            <a:endParaRPr sz="2322"/>
          </a:p>
          <a:p>
            <a:pPr lvl="1" marL="577689" indent="-263136" defTabSz="786384">
              <a:spcBef>
                <a:spcPts val="400"/>
              </a:spcBef>
              <a:buClr>
                <a:srgbClr val="2DA2BF"/>
              </a:buClr>
              <a:buFont typeface="Wingdings 2"/>
              <a:defRPr sz="1800"/>
            </a:pPr>
            <a:r>
              <a:rPr sz="2322"/>
              <a:t>$17 difference between buckets</a:t>
            </a:r>
            <a:endParaRPr sz="2322"/>
          </a:p>
          <a:p>
            <a:pPr lvl="1" marL="577689" indent="-263136" defTabSz="786384">
              <a:spcBef>
                <a:spcPts val="400"/>
              </a:spcBef>
              <a:buClr>
                <a:srgbClr val="2DA2BF"/>
              </a:buClr>
              <a:buFont typeface="Wingdings 2"/>
              <a:defRPr sz="1800"/>
            </a:pPr>
            <a:endParaRPr sz="2236"/>
          </a:p>
          <a:p>
            <a:pPr lvl="0" defTabSz="786384">
              <a:spcBef>
                <a:spcPts val="600"/>
              </a:spcBef>
              <a:defRPr sz="1800"/>
            </a:pPr>
            <a:r>
              <a:rPr sz="2494"/>
              <a:t>Travelocity: discriminates in favor of mobile users </a:t>
            </a:r>
            <a:endParaRPr sz="2494"/>
          </a:p>
          <a:p>
            <a:pPr lvl="1" marL="577689" indent="-263136" defTabSz="786384">
              <a:spcBef>
                <a:spcPts val="400"/>
              </a:spcBef>
              <a:buClr>
                <a:srgbClr val="2DA2BF"/>
              </a:buClr>
              <a:buFont typeface="Wingdings 2"/>
              <a:defRPr sz="1800"/>
            </a:pPr>
            <a:r>
              <a:rPr sz="2322"/>
              <a:t>$15 cheaper for mobile on average</a:t>
            </a:r>
            <a:endParaRPr sz="2322"/>
          </a:p>
          <a:p>
            <a:pPr lvl="1" marL="577689" indent="-263136" defTabSz="786384">
              <a:spcBef>
                <a:spcPts val="400"/>
              </a:spcBef>
              <a:buClr>
                <a:srgbClr val="2DA2BF"/>
              </a:buClr>
              <a:buFont typeface="Wingdings 2"/>
              <a:defRPr sz="1800"/>
            </a:pPr>
            <a:endParaRPr sz="2322"/>
          </a:p>
          <a:p>
            <a:pPr lvl="0" defTabSz="786384">
              <a:spcBef>
                <a:spcPts val="600"/>
              </a:spcBef>
              <a:defRPr sz="1800"/>
            </a:pPr>
            <a:r>
              <a:rPr sz="2494"/>
              <a:t>Priceline: recognizes cheapskates</a:t>
            </a:r>
            <a:endParaRPr sz="2494"/>
          </a:p>
          <a:p>
            <a:pPr lvl="1" marL="577689" indent="-263136" defTabSz="786384">
              <a:spcBef>
                <a:spcPts val="400"/>
              </a:spcBef>
              <a:buClr>
                <a:srgbClr val="2DA2BF"/>
              </a:buClr>
              <a:buFont typeface="Wingdings 2"/>
              <a:defRPr sz="1800"/>
            </a:pPr>
            <a:r>
              <a:rPr sz="2322"/>
              <a:t>They get different products in different order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377">
                                            <p:bg/>
                                          </p:spTgt>
                                        </p:tgtEl>
                                        <p:attrNameLst>
                                          <p:attrName>style.visibility</p:attrName>
                                        </p:attrNameLst>
                                      </p:cBhvr>
                                      <p:to>
                                        <p:strVal val="visible"/>
                                      </p:to>
                                    </p:set>
                                    <p:anim calcmode="lin" valueType="num">
                                      <p:cBhvr>
                                        <p:cTn id="7" dur="500" fill="hold"/>
                                        <p:tgtEl>
                                          <p:spTgt spid="377">
                                            <p:bg/>
                                          </p:spTgt>
                                        </p:tgtEl>
                                        <p:attrNameLst>
                                          <p:attrName>ppt_x</p:attrName>
                                        </p:attrNameLst>
                                      </p:cBhvr>
                                      <p:tavLst>
                                        <p:tav tm="0">
                                          <p:val>
                                            <p:strVal val="0-#ppt_w/2"/>
                                          </p:val>
                                        </p:tav>
                                        <p:tav tm="100000">
                                          <p:val>
                                            <p:strVal val="#ppt_x"/>
                                          </p:val>
                                        </p:tav>
                                      </p:tavLst>
                                    </p:anim>
                                    <p:anim calcmode="lin" valueType="num">
                                      <p:cBhvr>
                                        <p:cTn id="8" dur="500" fill="hold"/>
                                        <p:tgtEl>
                                          <p:spTgt spid="377">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377">
                                            <p:txEl>
                                              <p:pRg st="0" end="0"/>
                                            </p:txEl>
                                          </p:spTgt>
                                        </p:tgtEl>
                                        <p:attrNameLst>
                                          <p:attrName>style.visibility</p:attrName>
                                        </p:attrNameLst>
                                      </p:cBhvr>
                                      <p:to>
                                        <p:strVal val="visible"/>
                                      </p:to>
                                    </p:set>
                                    <p:anim calcmode="lin" valueType="num">
                                      <p:cBhvr>
                                        <p:cTn id="11" dur="500" fill="hold"/>
                                        <p:tgtEl>
                                          <p:spTgt spid="3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77">
                                            <p:txEl>
                                              <p:pRg st="0" end="0"/>
                                            </p:txEl>
                                          </p:spTgt>
                                        </p:tgtEl>
                                        <p:attrNameLst>
                                          <p:attrName>ppt_y</p:attrName>
                                        </p:attrNameLst>
                                      </p:cBhvr>
                                      <p:tavLst>
                                        <p:tav tm="0">
                                          <p:val>
                                            <p:strVal val="#ppt_y"/>
                                          </p:val>
                                        </p:tav>
                                        <p:tav tm="100000">
                                          <p:val>
                                            <p:strVal val="#ppt_y"/>
                                          </p:val>
                                        </p:tav>
                                      </p:tavLst>
                                    </p:anim>
                                  </p:childTnLst>
                                </p:cTn>
                              </p:par>
                              <p:par>
                                <p:cTn id="13" presetClass="entr" presetSubtype="8" presetID="2" grpId="1" fill="hold">
                                  <p:stCondLst>
                                    <p:cond delay="0"/>
                                  </p:stCondLst>
                                  <p:iterate type="el" backwards="0">
                                    <p:tmAbs val="0"/>
                                  </p:iterate>
                                  <p:childTnLst>
                                    <p:set>
                                      <p:cBhvr>
                                        <p:cTn id="14" fill="hold"/>
                                        <p:tgtEl>
                                          <p:spTgt spid="377">
                                            <p:txEl>
                                              <p:pRg st="1" end="1"/>
                                            </p:txEl>
                                          </p:spTgt>
                                        </p:tgtEl>
                                        <p:attrNameLst>
                                          <p:attrName>style.visibility</p:attrName>
                                        </p:attrNameLst>
                                      </p:cBhvr>
                                      <p:to>
                                        <p:strVal val="visible"/>
                                      </p:to>
                                    </p:set>
                                    <p:anim calcmode="lin" valueType="num">
                                      <p:cBhvr>
                                        <p:cTn id="15" dur="500" fill="hold"/>
                                        <p:tgtEl>
                                          <p:spTgt spid="3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377">
                                            <p:txEl>
                                              <p:pRg st="1" end="1"/>
                                            </p:txEl>
                                          </p:spTgt>
                                        </p:tgtEl>
                                        <p:attrNameLst>
                                          <p:attrName>ppt_y</p:attrName>
                                        </p:attrNameLst>
                                      </p:cBhvr>
                                      <p:tavLst>
                                        <p:tav tm="0">
                                          <p:val>
                                            <p:strVal val="#ppt_y"/>
                                          </p:val>
                                        </p:tav>
                                        <p:tav tm="100000">
                                          <p:val>
                                            <p:strVal val="#ppt_y"/>
                                          </p:val>
                                        </p:tav>
                                      </p:tavLst>
                                    </p:anim>
                                  </p:childTnLst>
                                </p:cTn>
                              </p:par>
                              <p:par>
                                <p:cTn id="17" presetClass="entr" presetSubtype="8" presetID="2" grpId="1" fill="hold">
                                  <p:stCondLst>
                                    <p:cond delay="0"/>
                                  </p:stCondLst>
                                  <p:iterate type="el" backwards="0">
                                    <p:tmAbs val="0"/>
                                  </p:iterate>
                                  <p:childTnLst>
                                    <p:set>
                                      <p:cBhvr>
                                        <p:cTn id="18" fill="hold"/>
                                        <p:tgtEl>
                                          <p:spTgt spid="377">
                                            <p:txEl>
                                              <p:pRg st="2" end="2"/>
                                            </p:txEl>
                                          </p:spTgt>
                                        </p:tgtEl>
                                        <p:attrNameLst>
                                          <p:attrName>style.visibility</p:attrName>
                                        </p:attrNameLst>
                                      </p:cBhvr>
                                      <p:to>
                                        <p:strVal val="visible"/>
                                      </p:to>
                                    </p:set>
                                    <p:anim calcmode="lin" valueType="num">
                                      <p:cBhvr>
                                        <p:cTn id="19" dur="500" fill="hold"/>
                                        <p:tgtEl>
                                          <p:spTgt spid="3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3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1" fill="hold">
                                  <p:stCondLst>
                                    <p:cond delay="0"/>
                                  </p:stCondLst>
                                  <p:iterate type="el" backwards="0">
                                    <p:tmAbs val="0"/>
                                  </p:iterate>
                                  <p:childTnLst>
                                    <p:set>
                                      <p:cBhvr>
                                        <p:cTn id="24" fill="hold"/>
                                        <p:tgtEl>
                                          <p:spTgt spid="377">
                                            <p:txEl>
                                              <p:pRg st="3" end="3"/>
                                            </p:txEl>
                                          </p:spTgt>
                                        </p:tgtEl>
                                        <p:attrNameLst>
                                          <p:attrName>style.visibility</p:attrName>
                                        </p:attrNameLst>
                                      </p:cBhvr>
                                      <p:to>
                                        <p:strVal val="visible"/>
                                      </p:to>
                                    </p:set>
                                    <p:anim calcmode="lin" valueType="num">
                                      <p:cBhvr>
                                        <p:cTn id="25" dur="500" fill="hold"/>
                                        <p:tgtEl>
                                          <p:spTgt spid="3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377">
                                            <p:txEl>
                                              <p:pRg st="3" end="3"/>
                                            </p:txEl>
                                          </p:spTgt>
                                        </p:tgtEl>
                                        <p:attrNameLst>
                                          <p:attrName>ppt_y</p:attrName>
                                        </p:attrNameLst>
                                      </p:cBhvr>
                                      <p:tavLst>
                                        <p:tav tm="0">
                                          <p:val>
                                            <p:strVal val="#ppt_y"/>
                                          </p:val>
                                        </p:tav>
                                        <p:tav tm="100000">
                                          <p:val>
                                            <p:strVal val="#ppt_y"/>
                                          </p:val>
                                        </p:tav>
                                      </p:tavLst>
                                    </p:anim>
                                  </p:childTnLst>
                                </p:cTn>
                              </p:par>
                              <p:par>
                                <p:cTn id="27" presetClass="entr" presetSubtype="8" presetID="2" grpId="1" fill="hold">
                                  <p:stCondLst>
                                    <p:cond delay="0"/>
                                  </p:stCondLst>
                                  <p:iterate type="el" backwards="0">
                                    <p:tmAbs val="0"/>
                                  </p:iterate>
                                  <p:childTnLst>
                                    <p:set>
                                      <p:cBhvr>
                                        <p:cTn id="28" fill="hold"/>
                                        <p:tgtEl>
                                          <p:spTgt spid="377">
                                            <p:txEl>
                                              <p:pRg st="4" end="4"/>
                                            </p:txEl>
                                          </p:spTgt>
                                        </p:tgtEl>
                                        <p:attrNameLst>
                                          <p:attrName>style.visibility</p:attrName>
                                        </p:attrNameLst>
                                      </p:cBhvr>
                                      <p:to>
                                        <p:strVal val="visible"/>
                                      </p:to>
                                    </p:set>
                                    <p:anim calcmode="lin" valueType="num">
                                      <p:cBhvr>
                                        <p:cTn id="29" dur="500" fill="hold"/>
                                        <p:tgtEl>
                                          <p:spTgt spid="377">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377">
                                            <p:txEl>
                                              <p:pRg st="4" end="4"/>
                                            </p:txEl>
                                          </p:spTgt>
                                        </p:tgtEl>
                                        <p:attrNameLst>
                                          <p:attrName>ppt_y</p:attrName>
                                        </p:attrNameLst>
                                      </p:cBhvr>
                                      <p:tavLst>
                                        <p:tav tm="0">
                                          <p:val>
                                            <p:strVal val="#ppt_y"/>
                                          </p:val>
                                        </p:tav>
                                        <p:tav tm="100000">
                                          <p:val>
                                            <p:strVal val="#ppt_y"/>
                                          </p:val>
                                        </p:tav>
                                      </p:tavLst>
                                    </p:anim>
                                  </p:childTnLst>
                                </p:cTn>
                              </p:par>
                              <p:par>
                                <p:cTn id="31" presetClass="entr" presetSubtype="8" presetID="2" grpId="1" fill="hold">
                                  <p:stCondLst>
                                    <p:cond delay="0"/>
                                  </p:stCondLst>
                                  <p:iterate type="el" backwards="0">
                                    <p:tmAbs val="0"/>
                                  </p:iterate>
                                  <p:childTnLst>
                                    <p:set>
                                      <p:cBhvr>
                                        <p:cTn id="32" fill="hold"/>
                                        <p:tgtEl>
                                          <p:spTgt spid="377">
                                            <p:txEl>
                                              <p:pRg st="5" end="5"/>
                                            </p:txEl>
                                          </p:spTgt>
                                        </p:tgtEl>
                                        <p:attrNameLst>
                                          <p:attrName>style.visibility</p:attrName>
                                        </p:attrNameLst>
                                      </p:cBhvr>
                                      <p:to>
                                        <p:strVal val="visible"/>
                                      </p:to>
                                    </p:set>
                                    <p:anim calcmode="lin" valueType="num">
                                      <p:cBhvr>
                                        <p:cTn id="33" dur="500" fill="hold"/>
                                        <p:tgtEl>
                                          <p:spTgt spid="377">
                                            <p:txEl>
                                              <p:pRg st="5" end="5"/>
                                            </p:txEl>
                                          </p:spTgt>
                                        </p:tgtEl>
                                        <p:attrNameLst>
                                          <p:attrName>ppt_x</p:attrName>
                                        </p:attrNameLst>
                                      </p:cBhvr>
                                      <p:tavLst>
                                        <p:tav tm="0">
                                          <p:val>
                                            <p:strVal val="0-#ppt_w/2"/>
                                          </p:val>
                                        </p:tav>
                                        <p:tav tm="100000">
                                          <p:val>
                                            <p:strVal val="#ppt_x"/>
                                          </p:val>
                                        </p:tav>
                                      </p:tavLst>
                                    </p:anim>
                                    <p:anim calcmode="lin" valueType="num">
                                      <p:cBhvr>
                                        <p:cTn id="34" dur="500" fill="hold"/>
                                        <p:tgtEl>
                                          <p:spTgt spid="377">
                                            <p:txEl>
                                              <p:pRg st="5" end="5"/>
                                            </p:txEl>
                                          </p:spTgt>
                                        </p:tgtEl>
                                        <p:attrNameLst>
                                          <p:attrName>ppt_y</p:attrName>
                                        </p:attrNameLst>
                                      </p:cBhvr>
                                      <p:tavLst>
                                        <p:tav tm="0">
                                          <p:val>
                                            <p:strVal val="#ppt_y"/>
                                          </p:val>
                                        </p:tav>
                                        <p:tav tm="100000">
                                          <p:val>
                                            <p:strVal val="#ppt_y"/>
                                          </p:val>
                                        </p:tav>
                                      </p:tavLst>
                                    </p:anim>
                                  </p:childTnLst>
                                </p:cTn>
                              </p:par>
                              <p:par>
                                <p:cTn id="35" presetClass="entr" presetSubtype="8" presetID="2" grpId="1" fill="hold">
                                  <p:stCondLst>
                                    <p:cond delay="0"/>
                                  </p:stCondLst>
                                  <p:iterate type="el" backwards="0">
                                    <p:tmAbs val="0"/>
                                  </p:iterate>
                                  <p:childTnLst>
                                    <p:set>
                                      <p:cBhvr>
                                        <p:cTn id="36" fill="hold"/>
                                        <p:tgtEl>
                                          <p:spTgt spid="377">
                                            <p:txEl>
                                              <p:pRg st="6" end="6"/>
                                            </p:txEl>
                                          </p:spTgt>
                                        </p:tgtEl>
                                        <p:attrNameLst>
                                          <p:attrName>style.visibility</p:attrName>
                                        </p:attrNameLst>
                                      </p:cBhvr>
                                      <p:to>
                                        <p:strVal val="visible"/>
                                      </p:to>
                                    </p:set>
                                    <p:anim calcmode="lin" valueType="num">
                                      <p:cBhvr>
                                        <p:cTn id="37" dur="500" fill="hold"/>
                                        <p:tgtEl>
                                          <p:spTgt spid="377">
                                            <p:txEl>
                                              <p:pRg st="6" end="6"/>
                                            </p:txEl>
                                          </p:spTgt>
                                        </p:tgtEl>
                                        <p:attrNameLst>
                                          <p:attrName>ppt_x</p:attrName>
                                        </p:attrNameLst>
                                      </p:cBhvr>
                                      <p:tavLst>
                                        <p:tav tm="0">
                                          <p:val>
                                            <p:strVal val="0-#ppt_w/2"/>
                                          </p:val>
                                        </p:tav>
                                        <p:tav tm="100000">
                                          <p:val>
                                            <p:strVal val="#ppt_x"/>
                                          </p:val>
                                        </p:tav>
                                      </p:tavLst>
                                    </p:anim>
                                    <p:anim calcmode="lin" valueType="num">
                                      <p:cBhvr>
                                        <p:cTn id="38" dur="500" fill="hold"/>
                                        <p:tgtEl>
                                          <p:spTgt spid="377">
                                            <p:txEl>
                                              <p:pRg st="6" end="6"/>
                                            </p:txEl>
                                          </p:spTgt>
                                        </p:tgtEl>
                                        <p:attrNameLst>
                                          <p:attrName>ppt_y</p:attrName>
                                        </p:attrNameLst>
                                      </p:cBhvr>
                                      <p:tavLst>
                                        <p:tav tm="0">
                                          <p:val>
                                            <p:strVal val="#ppt_y"/>
                                          </p:val>
                                        </p:tav>
                                        <p:tav tm="100000">
                                          <p:val>
                                            <p:strVal val="#ppt_y"/>
                                          </p:val>
                                        </p:tav>
                                      </p:tavLst>
                                    </p:anim>
                                  </p:childTnLst>
                                </p:cTn>
                              </p:par>
                              <p:par>
                                <p:cTn id="39" presetClass="entr" presetSubtype="8" presetID="2" grpId="1" fill="hold">
                                  <p:stCondLst>
                                    <p:cond delay="0"/>
                                  </p:stCondLst>
                                  <p:iterate type="el" backwards="0">
                                    <p:tmAbs val="0"/>
                                  </p:iterate>
                                  <p:childTnLst>
                                    <p:set>
                                      <p:cBhvr>
                                        <p:cTn id="40" fill="hold"/>
                                        <p:tgtEl>
                                          <p:spTgt spid="377">
                                            <p:txEl>
                                              <p:pRg st="7" end="7"/>
                                            </p:txEl>
                                          </p:spTgt>
                                        </p:tgtEl>
                                        <p:attrNameLst>
                                          <p:attrName>style.visibility</p:attrName>
                                        </p:attrNameLst>
                                      </p:cBhvr>
                                      <p:to>
                                        <p:strVal val="visible"/>
                                      </p:to>
                                    </p:set>
                                    <p:anim calcmode="lin" valueType="num">
                                      <p:cBhvr>
                                        <p:cTn id="41" dur="500" fill="hold"/>
                                        <p:tgtEl>
                                          <p:spTgt spid="377">
                                            <p:txEl>
                                              <p:pRg st="7" end="7"/>
                                            </p:txEl>
                                          </p:spTgt>
                                        </p:tgtEl>
                                        <p:attrNameLst>
                                          <p:attrName>ppt_x</p:attrName>
                                        </p:attrNameLst>
                                      </p:cBhvr>
                                      <p:tavLst>
                                        <p:tav tm="0">
                                          <p:val>
                                            <p:strVal val="0-#ppt_w/2"/>
                                          </p:val>
                                        </p:tav>
                                        <p:tav tm="100000">
                                          <p:val>
                                            <p:strVal val="#ppt_x"/>
                                          </p:val>
                                        </p:tav>
                                      </p:tavLst>
                                    </p:anim>
                                    <p:anim calcmode="lin" valueType="num">
                                      <p:cBhvr>
                                        <p:cTn id="42" dur="500" fill="hold"/>
                                        <p:tgtEl>
                                          <p:spTgt spid="37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 grpId="1" fill="hold">
                                  <p:stCondLst>
                                    <p:cond delay="0"/>
                                  </p:stCondLst>
                                  <p:iterate type="el" backwards="0">
                                    <p:tmAbs val="0"/>
                                  </p:iterate>
                                  <p:childTnLst>
                                    <p:set>
                                      <p:cBhvr>
                                        <p:cTn id="46" fill="hold"/>
                                        <p:tgtEl>
                                          <p:spTgt spid="377">
                                            <p:txEl>
                                              <p:pRg st="8" end="8"/>
                                            </p:txEl>
                                          </p:spTgt>
                                        </p:tgtEl>
                                        <p:attrNameLst>
                                          <p:attrName>style.visibility</p:attrName>
                                        </p:attrNameLst>
                                      </p:cBhvr>
                                      <p:to>
                                        <p:strVal val="visible"/>
                                      </p:to>
                                    </p:set>
                                    <p:anim calcmode="lin" valueType="num">
                                      <p:cBhvr>
                                        <p:cTn id="47" dur="500" fill="hold"/>
                                        <p:tgtEl>
                                          <p:spTgt spid="377">
                                            <p:txEl>
                                              <p:pRg st="8" end="8"/>
                                            </p:txEl>
                                          </p:spTgt>
                                        </p:tgtEl>
                                        <p:attrNameLst>
                                          <p:attrName>ppt_x</p:attrName>
                                        </p:attrNameLst>
                                      </p:cBhvr>
                                      <p:tavLst>
                                        <p:tav tm="0">
                                          <p:val>
                                            <p:strVal val="0-#ppt_w/2"/>
                                          </p:val>
                                        </p:tav>
                                        <p:tav tm="100000">
                                          <p:val>
                                            <p:strVal val="#ppt_x"/>
                                          </p:val>
                                        </p:tav>
                                      </p:tavLst>
                                    </p:anim>
                                    <p:anim calcmode="lin" valueType="num">
                                      <p:cBhvr>
                                        <p:cTn id="48" dur="500" fill="hold"/>
                                        <p:tgtEl>
                                          <p:spTgt spid="377">
                                            <p:txEl>
                                              <p:pRg st="8" end="8"/>
                                            </p:txEl>
                                          </p:spTgt>
                                        </p:tgtEl>
                                        <p:attrNameLst>
                                          <p:attrName>ppt_y</p:attrName>
                                        </p:attrNameLst>
                                      </p:cBhvr>
                                      <p:tavLst>
                                        <p:tav tm="0">
                                          <p:val>
                                            <p:strVal val="#ppt_y"/>
                                          </p:val>
                                        </p:tav>
                                        <p:tav tm="100000">
                                          <p:val>
                                            <p:strVal val="#ppt_y"/>
                                          </p:val>
                                        </p:tav>
                                      </p:tavLst>
                                    </p:anim>
                                  </p:childTnLst>
                                </p:cTn>
                              </p:par>
                              <p:par>
                                <p:cTn id="49" presetClass="entr" presetSubtype="8" presetID="2" grpId="1" fill="hold">
                                  <p:stCondLst>
                                    <p:cond delay="0"/>
                                  </p:stCondLst>
                                  <p:iterate type="el" backwards="0">
                                    <p:tmAbs val="0"/>
                                  </p:iterate>
                                  <p:childTnLst>
                                    <p:set>
                                      <p:cBhvr>
                                        <p:cTn id="50" fill="hold"/>
                                        <p:tgtEl>
                                          <p:spTgt spid="377">
                                            <p:txEl>
                                              <p:pRg st="9" end="9"/>
                                            </p:txEl>
                                          </p:spTgt>
                                        </p:tgtEl>
                                        <p:attrNameLst>
                                          <p:attrName>style.visibility</p:attrName>
                                        </p:attrNameLst>
                                      </p:cBhvr>
                                      <p:to>
                                        <p:strVal val="visible"/>
                                      </p:to>
                                    </p:set>
                                    <p:anim calcmode="lin" valueType="num">
                                      <p:cBhvr>
                                        <p:cTn id="51" dur="500" fill="hold"/>
                                        <p:tgtEl>
                                          <p:spTgt spid="377">
                                            <p:txEl>
                                              <p:pRg st="9" end="9"/>
                                            </p:txEl>
                                          </p:spTgt>
                                        </p:tgtEl>
                                        <p:attrNameLst>
                                          <p:attrName>ppt_x</p:attrName>
                                        </p:attrNameLst>
                                      </p:cBhvr>
                                      <p:tavLst>
                                        <p:tav tm="0">
                                          <p:val>
                                            <p:strVal val="0-#ppt_w/2"/>
                                          </p:val>
                                        </p:tav>
                                        <p:tav tm="100000">
                                          <p:val>
                                            <p:strVal val="#ppt_x"/>
                                          </p:val>
                                        </p:tav>
                                      </p:tavLst>
                                    </p:anim>
                                    <p:anim calcmode="lin" valueType="num">
                                      <p:cBhvr>
                                        <p:cTn id="52" dur="500" fill="hold"/>
                                        <p:tgtEl>
                                          <p:spTgt spid="377">
                                            <p:txEl>
                                              <p:pRg st="9" end="9"/>
                                            </p:txEl>
                                          </p:spTgt>
                                        </p:tgtEl>
                                        <p:attrNameLst>
                                          <p:attrName>ppt_y</p:attrName>
                                        </p:attrNameLst>
                                      </p:cBhvr>
                                      <p:tavLst>
                                        <p:tav tm="0">
                                          <p:val>
                                            <p:strVal val="#ppt_y"/>
                                          </p:val>
                                        </p:tav>
                                        <p:tav tm="100000">
                                          <p:val>
                                            <p:strVal val="#ppt_y"/>
                                          </p:val>
                                        </p:tav>
                                      </p:tavLst>
                                    </p:anim>
                                  </p:childTnLst>
                                </p:cTn>
                              </p:par>
                              <p:par>
                                <p:cTn id="53" presetClass="entr" presetSubtype="8" presetID="2" grpId="1" fill="hold">
                                  <p:stCondLst>
                                    <p:cond delay="0"/>
                                  </p:stCondLst>
                                  <p:iterate type="el" backwards="0">
                                    <p:tmAbs val="0"/>
                                  </p:iterate>
                                  <p:childTnLst>
                                    <p:set>
                                      <p:cBhvr>
                                        <p:cTn id="54" fill="hold"/>
                                        <p:tgtEl>
                                          <p:spTgt spid="377">
                                            <p:txEl>
                                              <p:pRg st="10" end="10"/>
                                            </p:txEl>
                                          </p:spTgt>
                                        </p:tgtEl>
                                        <p:attrNameLst>
                                          <p:attrName>style.visibility</p:attrName>
                                        </p:attrNameLst>
                                      </p:cBhvr>
                                      <p:to>
                                        <p:strVal val="visible"/>
                                      </p:to>
                                    </p:set>
                                    <p:anim calcmode="lin" valueType="num">
                                      <p:cBhvr>
                                        <p:cTn id="55" dur="500" fill="hold"/>
                                        <p:tgtEl>
                                          <p:spTgt spid="377">
                                            <p:txEl>
                                              <p:pRg st="10" end="10"/>
                                            </p:txEl>
                                          </p:spTgt>
                                        </p:tgtEl>
                                        <p:attrNameLst>
                                          <p:attrName>ppt_x</p:attrName>
                                        </p:attrNameLst>
                                      </p:cBhvr>
                                      <p:tavLst>
                                        <p:tav tm="0">
                                          <p:val>
                                            <p:strVal val="0-#ppt_w/2"/>
                                          </p:val>
                                        </p:tav>
                                        <p:tav tm="100000">
                                          <p:val>
                                            <p:strVal val="#ppt_x"/>
                                          </p:val>
                                        </p:tav>
                                      </p:tavLst>
                                    </p:anim>
                                    <p:anim calcmode="lin" valueType="num">
                                      <p:cBhvr>
                                        <p:cTn id="56" dur="500" fill="hold"/>
                                        <p:tgtEl>
                                          <p:spTgt spid="37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8" presetID="2" grpId="1" fill="hold">
                                  <p:stCondLst>
                                    <p:cond delay="0"/>
                                  </p:stCondLst>
                                  <p:iterate type="el" backwards="0">
                                    <p:tmAbs val="0"/>
                                  </p:iterate>
                                  <p:childTnLst>
                                    <p:set>
                                      <p:cBhvr>
                                        <p:cTn id="60" fill="hold"/>
                                        <p:tgtEl>
                                          <p:spTgt spid="377">
                                            <p:txEl>
                                              <p:pRg st="11" end="11"/>
                                            </p:txEl>
                                          </p:spTgt>
                                        </p:tgtEl>
                                        <p:attrNameLst>
                                          <p:attrName>style.visibility</p:attrName>
                                        </p:attrNameLst>
                                      </p:cBhvr>
                                      <p:to>
                                        <p:strVal val="visible"/>
                                      </p:to>
                                    </p:set>
                                    <p:anim calcmode="lin" valueType="num">
                                      <p:cBhvr>
                                        <p:cTn id="61" dur="500" fill="hold"/>
                                        <p:tgtEl>
                                          <p:spTgt spid="377">
                                            <p:txEl>
                                              <p:pRg st="11" end="11"/>
                                            </p:txEl>
                                          </p:spTgt>
                                        </p:tgtEl>
                                        <p:attrNameLst>
                                          <p:attrName>ppt_x</p:attrName>
                                        </p:attrNameLst>
                                      </p:cBhvr>
                                      <p:tavLst>
                                        <p:tav tm="0">
                                          <p:val>
                                            <p:strVal val="0-#ppt_w/2"/>
                                          </p:val>
                                        </p:tav>
                                        <p:tav tm="100000">
                                          <p:val>
                                            <p:strVal val="#ppt_x"/>
                                          </p:val>
                                        </p:tav>
                                      </p:tavLst>
                                    </p:anim>
                                    <p:anim calcmode="lin" valueType="num">
                                      <p:cBhvr>
                                        <p:cTn id="62" dur="500" fill="hold"/>
                                        <p:tgtEl>
                                          <p:spTgt spid="377">
                                            <p:txEl>
                                              <p:pRg st="11" end="11"/>
                                            </p:txEl>
                                          </p:spTgt>
                                        </p:tgtEl>
                                        <p:attrNameLst>
                                          <p:attrName>ppt_y</p:attrName>
                                        </p:attrNameLst>
                                      </p:cBhvr>
                                      <p:tavLst>
                                        <p:tav tm="0">
                                          <p:val>
                                            <p:strVal val="#ppt_y"/>
                                          </p:val>
                                        </p:tav>
                                        <p:tav tm="100000">
                                          <p:val>
                                            <p:strVal val="#ppt_y"/>
                                          </p:val>
                                        </p:tav>
                                      </p:tavLst>
                                    </p:anim>
                                  </p:childTnLst>
                                </p:cTn>
                              </p:par>
                              <p:par>
                                <p:cTn id="63" presetClass="entr" presetSubtype="8" presetID="2" grpId="1" fill="hold">
                                  <p:stCondLst>
                                    <p:cond delay="0"/>
                                  </p:stCondLst>
                                  <p:iterate type="el" backwards="0">
                                    <p:tmAbs val="0"/>
                                  </p:iterate>
                                  <p:childTnLst>
                                    <p:set>
                                      <p:cBhvr>
                                        <p:cTn id="64" fill="hold"/>
                                        <p:tgtEl>
                                          <p:spTgt spid="377">
                                            <p:txEl>
                                              <p:pRg st="12" end="12"/>
                                            </p:txEl>
                                          </p:spTgt>
                                        </p:tgtEl>
                                        <p:attrNameLst>
                                          <p:attrName>style.visibility</p:attrName>
                                        </p:attrNameLst>
                                      </p:cBhvr>
                                      <p:to>
                                        <p:strVal val="visible"/>
                                      </p:to>
                                    </p:set>
                                    <p:anim calcmode="lin" valueType="num">
                                      <p:cBhvr>
                                        <p:cTn id="65" dur="500" fill="hold"/>
                                        <p:tgtEl>
                                          <p:spTgt spid="377">
                                            <p:txEl>
                                              <p:pRg st="12" end="12"/>
                                            </p:txEl>
                                          </p:spTgt>
                                        </p:tgtEl>
                                        <p:attrNameLst>
                                          <p:attrName>ppt_x</p:attrName>
                                        </p:attrNameLst>
                                      </p:cBhvr>
                                      <p:tavLst>
                                        <p:tav tm="0">
                                          <p:val>
                                            <p:strVal val="0-#ppt_w/2"/>
                                          </p:val>
                                        </p:tav>
                                        <p:tav tm="100000">
                                          <p:val>
                                            <p:strVal val="#ppt_x"/>
                                          </p:val>
                                        </p:tav>
                                      </p:tavLst>
                                    </p:anim>
                                    <p:anim calcmode="lin" valueType="num">
                                      <p:cBhvr>
                                        <p:cTn id="66" dur="500" fill="hold"/>
                                        <p:tgtEl>
                                          <p:spTgt spid="37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7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ph type="body" idx="1"/>
          </p:nvPr>
        </p:nvSpPr>
        <p:spPr>
          <a:xfrm>
            <a:off x="450376" y="2214183"/>
            <a:ext cx="8338781" cy="3807726"/>
          </a:xfrm>
          <a:prstGeom prst="rect">
            <a:avLst/>
          </a:prstGeom>
        </p:spPr>
        <p:txBody>
          <a:bodyPr/>
          <a:lstStyle/>
          <a:p>
            <a:pPr lvl="0" marL="898071" indent="-898071">
              <a:buClr>
                <a:srgbClr val="DA1F28"/>
              </a:buClr>
              <a:buSzPct val="60000"/>
              <a:buFont typeface="Wingdings"/>
              <a:buChar char="❑"/>
              <a:defRPr sz="1800">
                <a:solidFill>
                  <a:srgbClr val="000000"/>
                </a:solidFill>
              </a:defRPr>
            </a:pPr>
            <a:r>
              <a:rPr sz="4400">
                <a:solidFill>
                  <a:srgbClr val="D9D9D9"/>
                </a:solidFill>
              </a:rPr>
              <a:t>Methodology</a:t>
            </a:r>
            <a:endParaRPr sz="4400">
              <a:solidFill>
                <a:srgbClr val="D9D9D9"/>
              </a:solidFill>
            </a:endParaRPr>
          </a:p>
          <a:p>
            <a:pPr lvl="0" marL="898071" indent="-898071">
              <a:buClr>
                <a:srgbClr val="DA1F28"/>
              </a:buClr>
              <a:buSzPct val="60000"/>
              <a:buFont typeface="Wingdings"/>
              <a:buChar char="❑"/>
              <a:defRPr sz="1800">
                <a:solidFill>
                  <a:srgbClr val="000000"/>
                </a:solidFill>
              </a:defRPr>
            </a:pPr>
            <a:r>
              <a:rPr sz="4400">
                <a:solidFill>
                  <a:srgbClr val="D9D9D9"/>
                </a:solidFill>
              </a:rPr>
              <a:t>Measuring Price Discrimination</a:t>
            </a:r>
            <a:endParaRPr sz="4400">
              <a:solidFill>
                <a:srgbClr val="D9D9D9"/>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D9D9D9"/>
                </a:solidFill>
              </a:rPr>
              <a:t>Real User Accounts</a:t>
            </a:r>
            <a:endParaRPr>
              <a:solidFill>
                <a:srgbClr val="888888"/>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D9D9D9"/>
                </a:solidFill>
              </a:rPr>
              <a:t>Synthetic User Accounts</a:t>
            </a:r>
            <a:endParaRPr>
              <a:solidFill>
                <a:srgbClr val="888888"/>
              </a:solidFill>
            </a:endParaRPr>
          </a:p>
          <a:p>
            <a:pPr lvl="0" marL="898071" indent="-898071">
              <a:buClr>
                <a:srgbClr val="DA1F28"/>
              </a:buClr>
              <a:buSzPct val="60000"/>
              <a:buFont typeface="Wingdings"/>
              <a:buChar char="❑"/>
              <a:defRPr sz="1800">
                <a:solidFill>
                  <a:srgbClr val="000000"/>
                </a:solidFill>
              </a:defRPr>
            </a:pPr>
            <a:r>
              <a:rPr sz="4400">
                <a:solidFill>
                  <a:srgbClr val="464646"/>
                </a:solidFill>
              </a:rPr>
              <a:t>Conclusion</a:t>
            </a:r>
          </a:p>
        </p:txBody>
      </p:sp>
      <p:sp>
        <p:nvSpPr>
          <p:cNvPr id="382" name="Shape 382"/>
          <p:cNvSpPr/>
          <p:nvPr>
            <p:ph type="title"/>
          </p:nvPr>
        </p:nvSpPr>
        <p:spPr>
          <a:xfrm>
            <a:off x="1371600" y="304800"/>
            <a:ext cx="7620000" cy="990600"/>
          </a:xfrm>
          <a:prstGeom prst="rect">
            <a:avLst/>
          </a:prstGeom>
        </p:spPr>
        <p:txBody>
          <a:bodyPr/>
          <a:lstStyle/>
          <a:p>
            <a:pPr lvl="0">
              <a:defRPr sz="1800">
                <a:solidFill>
                  <a:srgbClr val="000000"/>
                </a:solidFill>
              </a:defRPr>
            </a:pPr>
            <a:r>
              <a:rPr sz="4400">
                <a:solidFill>
                  <a:srgbClr val="FFFFFF"/>
                </a:solidFill>
              </a:rPr>
              <a:t>Outline</a:t>
            </a:r>
          </a:p>
        </p:txBody>
      </p:sp>
      <p:sp>
        <p:nvSpPr>
          <p:cNvPr id="383" name="Shape 383"/>
          <p:cNvSpPr/>
          <p:nvPr>
            <p:ph type="sldNum" sz="quarter" idx="2"/>
          </p:nvPr>
        </p:nvSpPr>
        <p:spPr>
          <a:xfrm>
            <a:off x="0" y="621029"/>
            <a:ext cx="1295400" cy="43434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b="0" sz="1800">
                <a:solidFill>
                  <a:srgbClr val="000000"/>
                </a:solidFill>
              </a:defRPr>
            </a:pPr>
            <a:fld id="{86CB4B4D-7CA3-9044-876B-883B54F8677D}" type="slidenum">
              <a:rPr b="1" sz="2400">
                <a:solidFill>
                  <a:srgbClr val="FFFFFF"/>
                </a:solidFill>
              </a:rPr>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title"/>
          </p:nvPr>
        </p:nvSpPr>
        <p:spPr>
          <a:xfrm>
            <a:off x="152400" y="228600"/>
            <a:ext cx="8839200" cy="990600"/>
          </a:xfrm>
          <a:prstGeom prst="rect">
            <a:avLst/>
          </a:prstGeom>
        </p:spPr>
        <p:txBody>
          <a:bodyPr/>
          <a:lstStyle/>
          <a:p>
            <a:pPr lvl="0">
              <a:defRPr sz="1800">
                <a:solidFill>
                  <a:srgbClr val="000000"/>
                </a:solidFill>
              </a:defRPr>
            </a:pPr>
            <a:r>
              <a:rPr sz="4400">
                <a:solidFill>
                  <a:srgbClr val="464646"/>
                </a:solidFill>
              </a:rPr>
              <a:t>Recap</a:t>
            </a:r>
          </a:p>
        </p:txBody>
      </p:sp>
      <p:sp>
        <p:nvSpPr>
          <p:cNvPr id="386" name="Shape 386"/>
          <p:cNvSpPr/>
          <p:nvPr>
            <p:ph type="sldNum" sz="quarter" idx="2"/>
          </p:nvPr>
        </p:nvSpPr>
        <p:spPr>
          <a:xfrm>
            <a:off x="0" y="1223250"/>
            <a:ext cx="533400"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lvl="0">
              <a:defRPr b="0" sz="1800">
                <a:solidFill>
                  <a:srgbClr val="000000"/>
                </a:solidFill>
              </a:defRPr>
            </a:pPr>
            <a:fld id="{86CB4B4D-7CA3-9044-876B-883B54F8677D}" type="slidenum">
              <a:rPr b="1" sz="1600">
                <a:solidFill>
                  <a:srgbClr val="FFFFFF"/>
                </a:solidFill>
              </a:rPr>
            </a:fld>
          </a:p>
        </p:txBody>
      </p:sp>
      <p:sp>
        <p:nvSpPr>
          <p:cNvPr id="387" name="Shape 387"/>
          <p:cNvSpPr/>
          <p:nvPr>
            <p:ph type="body" idx="1"/>
          </p:nvPr>
        </p:nvSpPr>
        <p:spPr>
          <a:prstGeom prst="rect">
            <a:avLst/>
          </a:prstGeom>
        </p:spPr>
        <p:txBody>
          <a:bodyPr/>
          <a:lstStyle/>
          <a:p>
            <a:pPr lvl="0">
              <a:defRPr sz="1800"/>
            </a:pPr>
            <a:r>
              <a:rPr sz="2900"/>
              <a:t>Developed methodology, measurement infrastructure to study price discrimination and steering</a:t>
            </a:r>
            <a:endParaRPr sz="2900"/>
          </a:p>
          <a:p>
            <a:pPr lvl="0">
              <a:defRPr sz="1800"/>
            </a:pPr>
            <a:endParaRPr sz="2900"/>
          </a:p>
          <a:p>
            <a:pPr lvl="0">
              <a:defRPr sz="1800"/>
            </a:pPr>
            <a:r>
              <a:rPr sz="2900"/>
              <a:t>Collected real-world data from 300 users</a:t>
            </a:r>
            <a:endParaRPr sz="2900"/>
          </a:p>
          <a:p>
            <a:pPr lvl="1">
              <a:defRPr sz="1800"/>
            </a:pPr>
            <a:r>
              <a:rPr sz="2700"/>
              <a:t>Evidence of personalization on 9 of the measured sites</a:t>
            </a:r>
            <a:endParaRPr sz="2700"/>
          </a:p>
          <a:p>
            <a:pPr lvl="1">
              <a:defRPr sz="1800"/>
            </a:pPr>
            <a:endParaRPr sz="2700"/>
          </a:p>
          <a:p>
            <a:pPr lvl="0">
              <a:defRPr sz="1800"/>
            </a:pPr>
            <a:r>
              <a:rPr sz="2900"/>
              <a:t>Conducted controlled experiments to identify features</a:t>
            </a:r>
            <a:endParaRPr sz="2900"/>
          </a:p>
          <a:p>
            <a:pPr lvl="1">
              <a:defRPr sz="1800"/>
            </a:pPr>
            <a:r>
              <a:rPr sz="2700"/>
              <a:t>Observed sites altering results based on based on: Account, Browser/OS, Purchase History</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p:nvPr>
        </p:nvSpPr>
        <p:spPr>
          <a:xfrm>
            <a:off x="152400" y="228600"/>
            <a:ext cx="8839200" cy="990600"/>
          </a:xfrm>
          <a:prstGeom prst="rect">
            <a:avLst/>
          </a:prstGeom>
        </p:spPr>
        <p:txBody>
          <a:bodyPr/>
          <a:lstStyle/>
          <a:p>
            <a:pPr lvl="0">
              <a:defRPr sz="1800">
                <a:solidFill>
                  <a:srgbClr val="000000"/>
                </a:solidFill>
              </a:defRPr>
            </a:pPr>
            <a:r>
              <a:rPr sz="4400">
                <a:solidFill>
                  <a:srgbClr val="464646"/>
                </a:solidFill>
              </a:rPr>
              <a:t>Discussion </a:t>
            </a:r>
          </a:p>
        </p:txBody>
      </p:sp>
      <p:sp>
        <p:nvSpPr>
          <p:cNvPr id="390" name="Shape 390"/>
          <p:cNvSpPr/>
          <p:nvPr>
            <p:ph type="sldNum" sz="quarter" idx="2"/>
          </p:nvPr>
        </p:nvSpPr>
        <p:spPr>
          <a:xfrm>
            <a:off x="0" y="1216900"/>
            <a:ext cx="533400" cy="332741"/>
          </a:xfrm>
          <a:prstGeom prst="rect">
            <a:avLst/>
          </a:prstGeom>
          <a:extLst>
            <a:ext uri="{C572A759-6A51-4108-AA02-DFA0A04FC94B}">
              <ma14:wrappingTextBoxFlag xmlns:ma14="http://schemas.microsoft.com/office/mac/drawingml/2011/main" val="1"/>
            </a:ext>
          </a:extLst>
        </p:spPr>
        <p:txBody>
          <a:bodyPr wrap="none"/>
          <a:lstStyle/>
          <a:p>
            <a:pPr lvl="0">
              <a:defRPr b="0">
                <a:solidFill>
                  <a:srgbClr val="000000"/>
                </a:solidFill>
              </a:defRPr>
            </a:pPr>
            <a:fld id="{86CB4B4D-7CA3-9044-876B-883B54F8677D}" type="slidenum">
              <a:rPr b="1">
                <a:solidFill>
                  <a:srgbClr val="FFFFFF"/>
                </a:solidFill>
              </a:rPr>
            </a:fld>
          </a:p>
        </p:txBody>
      </p:sp>
      <p:sp>
        <p:nvSpPr>
          <p:cNvPr id="391" name="Shape 391"/>
          <p:cNvSpPr/>
          <p:nvPr>
            <p:ph type="body" idx="1"/>
          </p:nvPr>
        </p:nvSpPr>
        <p:spPr>
          <a:prstGeom prst="rect">
            <a:avLst/>
          </a:prstGeom>
        </p:spPr>
        <p:txBody>
          <a:bodyPr/>
          <a:lstStyle/>
          <a:p>
            <a:pPr lvl="0">
              <a:defRPr sz="1800"/>
            </a:pPr>
            <a:r>
              <a:rPr sz="2900"/>
              <a:t>Part of a larger project</a:t>
            </a:r>
            <a:endParaRPr sz="2900"/>
          </a:p>
          <a:p>
            <a:pPr lvl="1">
              <a:defRPr sz="1800"/>
            </a:pPr>
            <a:r>
              <a:rPr sz="2700"/>
              <a:t>Understanding how web services collect data </a:t>
            </a:r>
            <a:endParaRPr sz="2700"/>
          </a:p>
          <a:p>
            <a:pPr lvl="1">
              <a:defRPr sz="1800"/>
            </a:pPr>
            <a:r>
              <a:rPr sz="2700"/>
              <a:t>How it effects the information users see</a:t>
            </a:r>
            <a:endParaRPr sz="2700"/>
          </a:p>
          <a:p>
            <a:pPr lvl="0">
              <a:defRPr sz="1800"/>
            </a:pPr>
            <a:endParaRPr sz="2900"/>
          </a:p>
          <a:p>
            <a:pPr lvl="0">
              <a:defRPr sz="1800"/>
            </a:pPr>
            <a:r>
              <a:rPr sz="2900"/>
              <a:t>Transparency</a:t>
            </a:r>
            <a:endParaRPr sz="2900"/>
          </a:p>
          <a:p>
            <a:pPr lvl="1">
              <a:defRPr sz="1800"/>
            </a:pPr>
            <a:r>
              <a:rPr sz="2700"/>
              <a:t>People don’t know when and how they are discriminated</a:t>
            </a:r>
            <a:endParaRPr sz="2700"/>
          </a:p>
          <a:p>
            <a:pPr lvl="1">
              <a:defRPr sz="1800"/>
            </a:pPr>
            <a:r>
              <a:rPr sz="2700"/>
              <a:t>Raising awareness is important</a:t>
            </a:r>
            <a:endParaRPr sz="2700"/>
          </a:p>
          <a:p>
            <a:pPr lvl="1">
              <a:defRPr sz="1800"/>
            </a:pPr>
            <a:endParaRPr sz="2700"/>
          </a:p>
          <a:p>
            <a:pPr lvl="0">
              <a:defRPr sz="1800"/>
            </a:pPr>
            <a:r>
              <a:rPr sz="2900"/>
              <a:t>Continuous Monitoring</a:t>
            </a:r>
            <a:endParaRPr sz="2900"/>
          </a:p>
          <a:p>
            <a:pPr lvl="1">
              <a:defRPr sz="1800"/>
            </a:pPr>
            <a:r>
              <a:rPr sz="2700"/>
              <a:t>Observe if, when, and how algorithms are changing</a:t>
            </a:r>
            <a:endParaRPr sz="2700"/>
          </a:p>
          <a:p>
            <a:pPr lvl="1">
              <a:defRPr sz="1800"/>
            </a:pPr>
            <a:r>
              <a:rPr sz="2700"/>
              <a:t>Develop active defense mechanisms</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nvSpPr>
        <p:spPr>
          <a:xfrm>
            <a:off x="685798" y="876664"/>
            <a:ext cx="7750631" cy="80746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ctr">
              <a:spcBef>
                <a:spcPts val="700"/>
              </a:spcBef>
              <a:defRPr b="1" sz="5100">
                <a:solidFill>
                  <a:srgbClr val="FFFFFF"/>
                </a:solidFill>
              </a:defRPr>
            </a:lvl1pPr>
          </a:lstStyle>
          <a:p>
            <a:pPr lvl="0">
              <a:defRPr b="0" sz="1800">
                <a:solidFill>
                  <a:srgbClr val="000000"/>
                </a:solidFill>
              </a:defRPr>
            </a:pPr>
            <a:r>
              <a:rPr b="1" sz="5100">
                <a:solidFill>
                  <a:srgbClr val="FFFFFF"/>
                </a:solidFill>
              </a:rPr>
              <a:t>Questions?</a:t>
            </a:r>
          </a:p>
        </p:txBody>
      </p:sp>
      <p:sp>
        <p:nvSpPr>
          <p:cNvPr id="396" name="Shape 396"/>
          <p:cNvSpPr/>
          <p:nvPr>
            <p:ph type="body" idx="1"/>
          </p:nvPr>
        </p:nvSpPr>
        <p:spPr>
          <a:xfrm>
            <a:off x="2362200" y="6050036"/>
            <a:ext cx="6705600" cy="685801"/>
          </a:xfrm>
          <a:prstGeom prst="rect">
            <a:avLst/>
          </a:prstGeom>
        </p:spPr>
        <p:txBody>
          <a:bodyPr/>
          <a:lstStyle/>
          <a:p>
            <a:pPr lvl="0"/>
          </a:p>
        </p:txBody>
      </p:sp>
      <p:sp>
        <p:nvSpPr>
          <p:cNvPr id="397" name="Shape 397"/>
          <p:cNvSpPr/>
          <p:nvPr/>
        </p:nvSpPr>
        <p:spPr>
          <a:xfrm>
            <a:off x="1510850" y="3205480"/>
            <a:ext cx="6100528" cy="103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i="1" sz="3400" u="sng">
                <a:solidFill>
                  <a:srgbClr val="FF8119"/>
                </a:solidFill>
                <a:uFill>
                  <a:solidFill>
                    <a:srgbClr val="FF8119"/>
                  </a:solidFill>
                </a:uFill>
                <a:hlinkClick r:id="rId3" invalidUrl="" action="" tgtFrame="" tooltip="" history="1" highlightClick="0" endSnd="0"/>
              </a:defRPr>
            </a:lvl1pPr>
          </a:lstStyle>
          <a:p>
            <a:pPr lvl="0">
              <a:defRPr i="0" sz="1800" u="none">
                <a:solidFill>
                  <a:srgbClr val="000000"/>
                </a:solidFill>
                <a:uFillTx/>
              </a:defRPr>
            </a:pPr>
            <a:r>
              <a:rPr i="1" sz="3400" u="sng">
                <a:solidFill>
                  <a:srgbClr val="FF8119"/>
                </a:solidFill>
                <a:uFill>
                  <a:solidFill>
                    <a:srgbClr val="FF8119"/>
                  </a:solidFill>
                </a:uFill>
                <a:hlinkClick r:id="rId3" invalidUrl="" action="" tgtFrame="" tooltip="" history="1" highlightClick="0" endSnd="0"/>
              </a:rPr>
              <a:t>http://personalization.ccs.neu.edu</a:t>
            </a:r>
            <a:endParaRPr i="1" sz="3400">
              <a:solidFill>
                <a:srgbClr val="FFFFFF"/>
              </a:solidFill>
            </a:endParaR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p>
            <a:pPr lvl="0">
              <a:defRPr sz="1800">
                <a:solidFill>
                  <a:srgbClr val="000000"/>
                </a:solidFill>
              </a:defRPr>
            </a:pPr>
            <a:r>
              <a:rPr sz="4400">
                <a:solidFill>
                  <a:srgbClr val="464646"/>
                </a:solidFill>
              </a:rPr>
              <a:t>Focus of this work:  E-commerce sites</a:t>
            </a:r>
          </a:p>
        </p:txBody>
      </p:sp>
      <p:sp>
        <p:nvSpPr>
          <p:cNvPr id="102" name="Shape 1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a:solidFill>
                  <a:srgbClr val="000000"/>
                </a:solidFill>
              </a:defRPr>
            </a:pPr>
            <a:fld id="{86CB4B4D-7CA3-9044-876B-883B54F8677D}" type="slidenum">
              <a:rPr b="1">
                <a:solidFill>
                  <a:srgbClr val="FFFFFF"/>
                </a:solidFill>
              </a:rPr>
            </a:fld>
          </a:p>
        </p:txBody>
      </p:sp>
      <p:sp>
        <p:nvSpPr>
          <p:cNvPr id="103" name="Shape 103"/>
          <p:cNvSpPr/>
          <p:nvPr>
            <p:ph type="body" idx="1"/>
          </p:nvPr>
        </p:nvSpPr>
        <p:spPr>
          <a:xfrm>
            <a:off x="152400" y="1600200"/>
            <a:ext cx="8839200" cy="5218609"/>
          </a:xfrm>
          <a:prstGeom prst="rect">
            <a:avLst/>
          </a:prstGeom>
        </p:spPr>
        <p:txBody>
          <a:bodyPr/>
          <a:lstStyle/>
          <a:p>
            <a:pPr lvl="0">
              <a:defRPr sz="1800"/>
            </a:pPr>
            <a:r>
              <a:rPr sz="2900"/>
              <a:t>Online purchasing now extremely common</a:t>
            </a:r>
            <a:endParaRPr sz="2900"/>
          </a:p>
          <a:p>
            <a:pPr lvl="0">
              <a:defRPr sz="1800"/>
            </a:pPr>
            <a:endParaRPr sz="2900"/>
          </a:p>
          <a:p>
            <a:pPr lvl="0">
              <a:defRPr sz="1800"/>
            </a:pPr>
            <a:r>
              <a:rPr sz="2900"/>
              <a:t>Significant, comprehensive user tracking</a:t>
            </a:r>
            <a:endParaRPr sz="2900"/>
          </a:p>
          <a:p>
            <a:pPr lvl="1">
              <a:defRPr sz="1800"/>
            </a:pPr>
            <a:r>
              <a:rPr sz="2700"/>
              <a:t>Clear economic incentive to use data to increase sales</a:t>
            </a:r>
            <a:endParaRPr sz="2700"/>
          </a:p>
          <a:p>
            <a:pPr lvl="0">
              <a:spcBef>
                <a:spcPts val="400"/>
              </a:spcBef>
              <a:defRPr sz="1800"/>
            </a:pPr>
            <a:endParaRPr sz="2500"/>
          </a:p>
          <a:p>
            <a:pPr lvl="0">
              <a:spcBef>
                <a:spcPts val="400"/>
              </a:spcBef>
              <a:defRPr sz="1800"/>
            </a:pPr>
            <a:r>
              <a:rPr sz="2900"/>
              <a:t>These processes are hidden from users</a:t>
            </a:r>
            <a:endParaRPr sz="2900"/>
          </a:p>
          <a:p>
            <a:pPr lvl="1">
              <a:defRPr sz="1800"/>
            </a:pPr>
            <a:r>
              <a:rPr sz="2700"/>
              <a:t>What personal data is collected?</a:t>
            </a:r>
            <a:endParaRPr sz="2700"/>
          </a:p>
          <a:p>
            <a:pPr lvl="1">
              <a:defRPr sz="1800"/>
            </a:pPr>
            <a:r>
              <a:rPr sz="2700"/>
              <a:t>How is it used? Possibly to users’ disadvantage</a:t>
            </a:r>
            <a:endParaRPr sz="2700"/>
          </a:p>
          <a:p>
            <a:pPr lvl="0">
              <a:defRPr sz="1800"/>
            </a:pPr>
            <a:endParaRPr sz="2900"/>
          </a:p>
          <a:p>
            <a:pPr lvl="0">
              <a:defRPr sz="1800"/>
            </a:pPr>
            <a:r>
              <a:rPr sz="2900"/>
              <a:t>Examine two trends:  Price discrimination and steering</a:t>
            </a:r>
          </a:p>
        </p:txBody>
      </p:sp>
    </p:spTree>
  </p:cSld>
  <p:clrMapOvr>
    <a:masterClrMapping/>
  </p:clrMapOvr>
  <p:transition spd="slow"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a:defRPr sz="1800">
                <a:solidFill>
                  <a:srgbClr val="000000"/>
                </a:solidFill>
              </a:defRPr>
            </a:pPr>
            <a:r>
              <a:rPr sz="4400">
                <a:solidFill>
                  <a:srgbClr val="464646"/>
                </a:solidFill>
              </a:rPr>
              <a:t>Price Discrimination</a:t>
            </a:r>
          </a:p>
        </p:txBody>
      </p:sp>
      <p:sp>
        <p:nvSpPr>
          <p:cNvPr id="108" name="Shape 1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a:solidFill>
                  <a:srgbClr val="000000"/>
                </a:solidFill>
              </a:defRPr>
            </a:pPr>
            <a:fld id="{86CB4B4D-7CA3-9044-876B-883B54F8677D}" type="slidenum">
              <a:rPr b="1">
                <a:solidFill>
                  <a:srgbClr val="FFFFFF"/>
                </a:solidFill>
              </a:rPr>
            </a:fld>
          </a:p>
        </p:txBody>
      </p:sp>
      <p:sp>
        <p:nvSpPr>
          <p:cNvPr id="109" name="Shape 109"/>
          <p:cNvSpPr/>
          <p:nvPr>
            <p:ph type="body" idx="1"/>
          </p:nvPr>
        </p:nvSpPr>
        <p:spPr>
          <a:xfrm>
            <a:off x="152400" y="1600200"/>
            <a:ext cx="8839200" cy="4527154"/>
          </a:xfrm>
          <a:prstGeom prst="rect">
            <a:avLst/>
          </a:prstGeom>
        </p:spPr>
        <p:txBody>
          <a:bodyPr/>
          <a:lstStyle/>
          <a:p>
            <a:pPr lvl="0">
              <a:defRPr sz="1800"/>
            </a:pPr>
            <a:r>
              <a:rPr sz="2900"/>
              <a:t>Showing users different prices</a:t>
            </a:r>
            <a:endParaRPr sz="2900"/>
          </a:p>
          <a:p>
            <a:pPr lvl="1" marL="650630" indent="-284870">
              <a:defRPr sz="1800"/>
            </a:pPr>
            <a:r>
              <a:rPr sz="2700"/>
              <a:t>In econ: differential pricing</a:t>
            </a:r>
            <a:endParaRPr sz="2700"/>
          </a:p>
          <a:p>
            <a:pPr lvl="1" marL="650630" indent="-284870">
              <a:defRPr sz="1800"/>
            </a:pPr>
            <a:endParaRPr sz="2700"/>
          </a:p>
          <a:p>
            <a:pPr lvl="1" marL="650630" indent="-284870">
              <a:defRPr sz="1800"/>
            </a:pPr>
            <a:endParaRPr sz="2700"/>
          </a:p>
          <a:p>
            <a:pPr lvl="0">
              <a:defRPr sz="1800"/>
            </a:pPr>
            <a:r>
              <a:rPr sz="2900"/>
              <a:t>Example: Amazon in 2001</a:t>
            </a:r>
            <a:endParaRPr sz="2900"/>
          </a:p>
          <a:p>
            <a:pPr lvl="1" marL="650630" indent="-284870">
              <a:defRPr sz="1800"/>
            </a:pPr>
            <a:r>
              <a:rPr sz="2700"/>
              <a:t>DVDs were sold for $3-4 more to some users</a:t>
            </a:r>
            <a:endParaRPr sz="2700"/>
          </a:p>
          <a:p>
            <a:pPr lvl="1" marL="650630" indent="-284870">
              <a:defRPr sz="1800"/>
            </a:pPr>
            <a:endParaRPr sz="2700"/>
          </a:p>
          <a:p>
            <a:pPr lvl="0">
              <a:defRPr sz="1800"/>
            </a:pPr>
            <a:r>
              <a:rPr sz="2900"/>
              <a:t>Surprisingly, not illegal</a:t>
            </a:r>
            <a:endParaRPr sz="2900"/>
          </a:p>
          <a:p>
            <a:pPr lvl="1" marL="650630" indent="-284870">
              <a:defRPr sz="1800"/>
            </a:pPr>
            <a:r>
              <a:rPr sz="2700"/>
              <a:t>Anti-Discrimination Act does not protect consumers</a:t>
            </a:r>
          </a:p>
        </p:txBody>
      </p:sp>
      <p:grpSp>
        <p:nvGrpSpPr>
          <p:cNvPr id="113" name="Group 113"/>
          <p:cNvGrpSpPr/>
          <p:nvPr/>
        </p:nvGrpSpPr>
        <p:grpSpPr>
          <a:xfrm>
            <a:off x="4851176" y="2074889"/>
            <a:ext cx="4043415" cy="1566179"/>
            <a:chOff x="0" y="0"/>
            <a:chExt cx="4043414" cy="1566178"/>
          </a:xfrm>
        </p:grpSpPr>
        <p:sp>
          <p:nvSpPr>
            <p:cNvPr id="110" name="Shape 110"/>
            <p:cNvSpPr/>
            <p:nvPr/>
          </p:nvSpPr>
          <p:spPr>
            <a:xfrm>
              <a:off x="-1" y="-1"/>
              <a:ext cx="4043416" cy="1566180"/>
            </a:xfrm>
            <a:custGeom>
              <a:avLst/>
              <a:gdLst/>
              <a:ahLst/>
              <a:cxnLst>
                <a:cxn ang="0">
                  <a:pos x="wd2" y="hd2"/>
                </a:cxn>
                <a:cxn ang="5400000">
                  <a:pos x="wd2" y="hd2"/>
                </a:cxn>
                <a:cxn ang="10800000">
                  <a:pos x="wd2" y="hd2"/>
                </a:cxn>
                <a:cxn ang="16200000">
                  <a:pos x="wd2" y="hd2"/>
                </a:cxn>
              </a:cxnLst>
              <a:rect l="0" t="0" r="r" b="b"/>
              <a:pathLst>
                <a:path w="21600" h="21507" fill="norm" stroke="1" extrusionOk="0">
                  <a:moveTo>
                    <a:pt x="7731" y="20740"/>
                  </a:moveTo>
                  <a:lnTo>
                    <a:pt x="7728" y="20758"/>
                  </a:lnTo>
                  <a:cubicBezTo>
                    <a:pt x="7733" y="20731"/>
                    <a:pt x="7733" y="20729"/>
                    <a:pt x="7731" y="20740"/>
                  </a:cubicBezTo>
                  <a:close/>
                  <a:moveTo>
                    <a:pt x="4791" y="18909"/>
                  </a:moveTo>
                  <a:cubicBezTo>
                    <a:pt x="4793" y="18942"/>
                    <a:pt x="4792" y="18934"/>
                    <a:pt x="4791" y="18909"/>
                  </a:cubicBezTo>
                  <a:close/>
                  <a:moveTo>
                    <a:pt x="0" y="0"/>
                  </a:moveTo>
                  <a:lnTo>
                    <a:pt x="21600" y="0"/>
                  </a:lnTo>
                  <a:lnTo>
                    <a:pt x="21600" y="19007"/>
                  </a:lnTo>
                  <a:lnTo>
                    <a:pt x="21597" y="18994"/>
                  </a:lnTo>
                  <a:cubicBezTo>
                    <a:pt x="21577" y="18868"/>
                    <a:pt x="21572" y="18715"/>
                    <a:pt x="21560" y="18575"/>
                  </a:cubicBezTo>
                  <a:cubicBezTo>
                    <a:pt x="21536" y="18482"/>
                    <a:pt x="21502" y="18414"/>
                    <a:pt x="21487" y="18296"/>
                  </a:cubicBezTo>
                  <a:cubicBezTo>
                    <a:pt x="21463" y="18117"/>
                    <a:pt x="21425" y="17171"/>
                    <a:pt x="21413" y="17039"/>
                  </a:cubicBezTo>
                  <a:cubicBezTo>
                    <a:pt x="21396" y="16842"/>
                    <a:pt x="21385" y="16602"/>
                    <a:pt x="21340" y="16481"/>
                  </a:cubicBezTo>
                  <a:cubicBezTo>
                    <a:pt x="21290" y="16343"/>
                    <a:pt x="21218" y="16388"/>
                    <a:pt x="21157" y="16341"/>
                  </a:cubicBezTo>
                  <a:cubicBezTo>
                    <a:pt x="21089" y="16601"/>
                    <a:pt x="21057" y="16687"/>
                    <a:pt x="21011" y="17039"/>
                  </a:cubicBezTo>
                  <a:cubicBezTo>
                    <a:pt x="20984" y="17240"/>
                    <a:pt x="20949" y="17838"/>
                    <a:pt x="20937" y="18017"/>
                  </a:cubicBezTo>
                  <a:cubicBezTo>
                    <a:pt x="20919" y="18302"/>
                    <a:pt x="20889" y="18575"/>
                    <a:pt x="20864" y="18854"/>
                  </a:cubicBezTo>
                  <a:cubicBezTo>
                    <a:pt x="20742" y="20255"/>
                    <a:pt x="20876" y="19646"/>
                    <a:pt x="20718" y="20250"/>
                  </a:cubicBezTo>
                  <a:cubicBezTo>
                    <a:pt x="20718" y="20250"/>
                    <a:pt x="20614" y="19706"/>
                    <a:pt x="20571" y="19413"/>
                  </a:cubicBezTo>
                  <a:cubicBezTo>
                    <a:pt x="20552" y="19284"/>
                    <a:pt x="20548" y="19132"/>
                    <a:pt x="20535" y="18994"/>
                  </a:cubicBezTo>
                  <a:cubicBezTo>
                    <a:pt x="20364" y="17262"/>
                    <a:pt x="20555" y="19218"/>
                    <a:pt x="20388" y="17737"/>
                  </a:cubicBezTo>
                  <a:cubicBezTo>
                    <a:pt x="20373" y="17602"/>
                    <a:pt x="20379" y="17423"/>
                    <a:pt x="20351" y="17319"/>
                  </a:cubicBezTo>
                  <a:cubicBezTo>
                    <a:pt x="20324" y="17215"/>
                    <a:pt x="20278" y="17226"/>
                    <a:pt x="20242" y="17179"/>
                  </a:cubicBezTo>
                  <a:cubicBezTo>
                    <a:pt x="20229" y="17319"/>
                    <a:pt x="20220" y="17463"/>
                    <a:pt x="20205" y="17598"/>
                  </a:cubicBezTo>
                  <a:cubicBezTo>
                    <a:pt x="20184" y="17789"/>
                    <a:pt x="20151" y="17961"/>
                    <a:pt x="20132" y="18156"/>
                  </a:cubicBezTo>
                  <a:cubicBezTo>
                    <a:pt x="20114" y="18336"/>
                    <a:pt x="20107" y="18529"/>
                    <a:pt x="20095" y="18715"/>
                  </a:cubicBezTo>
                  <a:cubicBezTo>
                    <a:pt x="19979" y="19378"/>
                    <a:pt x="20036" y="18974"/>
                    <a:pt x="19949" y="19971"/>
                  </a:cubicBezTo>
                  <a:cubicBezTo>
                    <a:pt x="19912" y="20111"/>
                    <a:pt x="19882" y="20281"/>
                    <a:pt x="19839" y="20390"/>
                  </a:cubicBezTo>
                  <a:cubicBezTo>
                    <a:pt x="19769" y="20567"/>
                    <a:pt x="19494" y="20657"/>
                    <a:pt x="19473" y="20669"/>
                  </a:cubicBezTo>
                  <a:cubicBezTo>
                    <a:pt x="19370" y="20085"/>
                    <a:pt x="19326" y="19771"/>
                    <a:pt x="19143" y="19273"/>
                  </a:cubicBezTo>
                  <a:cubicBezTo>
                    <a:pt x="19067" y="19067"/>
                    <a:pt x="18972" y="18994"/>
                    <a:pt x="18887" y="18854"/>
                  </a:cubicBezTo>
                  <a:cubicBezTo>
                    <a:pt x="18821" y="19603"/>
                    <a:pt x="18872" y="18960"/>
                    <a:pt x="18813" y="19971"/>
                  </a:cubicBezTo>
                  <a:cubicBezTo>
                    <a:pt x="18803" y="20159"/>
                    <a:pt x="18820" y="20428"/>
                    <a:pt x="18777" y="20530"/>
                  </a:cubicBezTo>
                  <a:cubicBezTo>
                    <a:pt x="18704" y="20704"/>
                    <a:pt x="18606" y="20623"/>
                    <a:pt x="18520" y="20669"/>
                  </a:cubicBezTo>
                  <a:cubicBezTo>
                    <a:pt x="18496" y="20483"/>
                    <a:pt x="18466" y="20306"/>
                    <a:pt x="18447" y="20111"/>
                  </a:cubicBezTo>
                  <a:cubicBezTo>
                    <a:pt x="18400" y="19633"/>
                    <a:pt x="18430" y="19418"/>
                    <a:pt x="18337" y="18994"/>
                  </a:cubicBezTo>
                  <a:cubicBezTo>
                    <a:pt x="18309" y="18865"/>
                    <a:pt x="18264" y="18808"/>
                    <a:pt x="18228" y="18715"/>
                  </a:cubicBezTo>
                  <a:cubicBezTo>
                    <a:pt x="18120" y="19536"/>
                    <a:pt x="18172" y="19076"/>
                    <a:pt x="18081" y="20111"/>
                  </a:cubicBezTo>
                  <a:lnTo>
                    <a:pt x="18008" y="20390"/>
                  </a:lnTo>
                  <a:cubicBezTo>
                    <a:pt x="17953" y="20598"/>
                    <a:pt x="17979" y="20988"/>
                    <a:pt x="17935" y="21228"/>
                  </a:cubicBezTo>
                  <a:cubicBezTo>
                    <a:pt x="17912" y="21347"/>
                    <a:pt x="17861" y="21321"/>
                    <a:pt x="17825" y="21367"/>
                  </a:cubicBezTo>
                  <a:cubicBezTo>
                    <a:pt x="17788" y="21321"/>
                    <a:pt x="17748" y="21303"/>
                    <a:pt x="17715" y="21228"/>
                  </a:cubicBezTo>
                  <a:cubicBezTo>
                    <a:pt x="17589" y="20940"/>
                    <a:pt x="17626" y="20519"/>
                    <a:pt x="17605" y="19971"/>
                  </a:cubicBezTo>
                  <a:cubicBezTo>
                    <a:pt x="17581" y="19878"/>
                    <a:pt x="17550" y="19805"/>
                    <a:pt x="17532" y="19692"/>
                  </a:cubicBezTo>
                  <a:cubicBezTo>
                    <a:pt x="17512" y="19566"/>
                    <a:pt x="17509" y="19411"/>
                    <a:pt x="17495" y="19273"/>
                  </a:cubicBezTo>
                  <a:cubicBezTo>
                    <a:pt x="17473" y="19051"/>
                    <a:pt x="17413" y="18361"/>
                    <a:pt x="17349" y="18156"/>
                  </a:cubicBezTo>
                  <a:cubicBezTo>
                    <a:pt x="17307" y="18023"/>
                    <a:pt x="17253" y="17800"/>
                    <a:pt x="17202" y="17877"/>
                  </a:cubicBezTo>
                  <a:cubicBezTo>
                    <a:pt x="17155" y="17948"/>
                    <a:pt x="17178" y="18249"/>
                    <a:pt x="17166" y="18436"/>
                  </a:cubicBezTo>
                  <a:cubicBezTo>
                    <a:pt x="16991" y="19099"/>
                    <a:pt x="17117" y="18502"/>
                    <a:pt x="17056" y="20250"/>
                  </a:cubicBezTo>
                  <a:cubicBezTo>
                    <a:pt x="17049" y="20441"/>
                    <a:pt x="17031" y="20623"/>
                    <a:pt x="17019" y="20809"/>
                  </a:cubicBezTo>
                  <a:lnTo>
                    <a:pt x="16982" y="20390"/>
                  </a:lnTo>
                  <a:cubicBezTo>
                    <a:pt x="16958" y="20111"/>
                    <a:pt x="16931" y="19834"/>
                    <a:pt x="16909" y="19552"/>
                  </a:cubicBezTo>
                  <a:cubicBezTo>
                    <a:pt x="16860" y="18928"/>
                    <a:pt x="16879" y="18840"/>
                    <a:pt x="16799" y="18156"/>
                  </a:cubicBezTo>
                  <a:cubicBezTo>
                    <a:pt x="16781" y="18003"/>
                    <a:pt x="16748" y="17883"/>
                    <a:pt x="16726" y="17737"/>
                  </a:cubicBezTo>
                  <a:cubicBezTo>
                    <a:pt x="16540" y="16497"/>
                    <a:pt x="16758" y="17781"/>
                    <a:pt x="16580" y="16760"/>
                  </a:cubicBezTo>
                  <a:cubicBezTo>
                    <a:pt x="16543" y="16807"/>
                    <a:pt x="16494" y="16785"/>
                    <a:pt x="16470" y="16900"/>
                  </a:cubicBezTo>
                  <a:cubicBezTo>
                    <a:pt x="16438" y="17050"/>
                    <a:pt x="16447" y="17274"/>
                    <a:pt x="16433" y="17458"/>
                  </a:cubicBezTo>
                  <a:cubicBezTo>
                    <a:pt x="16423" y="17600"/>
                    <a:pt x="16405" y="17733"/>
                    <a:pt x="16397" y="17877"/>
                  </a:cubicBezTo>
                  <a:cubicBezTo>
                    <a:pt x="16311" y="19351"/>
                    <a:pt x="16406" y="18191"/>
                    <a:pt x="16323" y="19134"/>
                  </a:cubicBezTo>
                  <a:cubicBezTo>
                    <a:pt x="16118" y="18873"/>
                    <a:pt x="16223" y="19137"/>
                    <a:pt x="16140" y="17877"/>
                  </a:cubicBezTo>
                  <a:cubicBezTo>
                    <a:pt x="15896" y="18187"/>
                    <a:pt x="16160" y="17715"/>
                    <a:pt x="15994" y="18854"/>
                  </a:cubicBezTo>
                  <a:cubicBezTo>
                    <a:pt x="15964" y="19058"/>
                    <a:pt x="15896" y="19134"/>
                    <a:pt x="15847" y="19273"/>
                  </a:cubicBezTo>
                  <a:cubicBezTo>
                    <a:pt x="15670" y="18596"/>
                    <a:pt x="15739" y="18934"/>
                    <a:pt x="15628" y="18296"/>
                  </a:cubicBezTo>
                  <a:cubicBezTo>
                    <a:pt x="15579" y="18017"/>
                    <a:pt x="15481" y="17924"/>
                    <a:pt x="15408" y="17737"/>
                  </a:cubicBezTo>
                  <a:lnTo>
                    <a:pt x="15298" y="18017"/>
                  </a:lnTo>
                  <a:cubicBezTo>
                    <a:pt x="15266" y="18098"/>
                    <a:pt x="15274" y="18296"/>
                    <a:pt x="15261" y="18436"/>
                  </a:cubicBezTo>
                  <a:cubicBezTo>
                    <a:pt x="15249" y="18575"/>
                    <a:pt x="15274" y="18645"/>
                    <a:pt x="15225" y="18854"/>
                  </a:cubicBezTo>
                  <a:cubicBezTo>
                    <a:pt x="15176" y="19064"/>
                    <a:pt x="15023" y="19506"/>
                    <a:pt x="14968" y="19692"/>
                  </a:cubicBezTo>
                  <a:cubicBezTo>
                    <a:pt x="14913" y="19878"/>
                    <a:pt x="14913" y="19739"/>
                    <a:pt x="14895" y="19971"/>
                  </a:cubicBezTo>
                  <a:cubicBezTo>
                    <a:pt x="14877" y="20204"/>
                    <a:pt x="14883" y="20995"/>
                    <a:pt x="14858" y="21088"/>
                  </a:cubicBezTo>
                  <a:cubicBezTo>
                    <a:pt x="14858" y="21600"/>
                    <a:pt x="14779" y="21274"/>
                    <a:pt x="14749" y="21228"/>
                  </a:cubicBezTo>
                  <a:cubicBezTo>
                    <a:pt x="14718" y="21181"/>
                    <a:pt x="14712" y="20809"/>
                    <a:pt x="14675" y="20809"/>
                  </a:cubicBezTo>
                  <a:cubicBezTo>
                    <a:pt x="14639" y="20809"/>
                    <a:pt x="14566" y="21298"/>
                    <a:pt x="14529" y="21228"/>
                  </a:cubicBezTo>
                  <a:cubicBezTo>
                    <a:pt x="14492" y="21158"/>
                    <a:pt x="14488" y="20658"/>
                    <a:pt x="14456" y="20390"/>
                  </a:cubicBezTo>
                  <a:cubicBezTo>
                    <a:pt x="14356" y="19552"/>
                    <a:pt x="14348" y="19905"/>
                    <a:pt x="14273" y="19134"/>
                  </a:cubicBezTo>
                  <a:cubicBezTo>
                    <a:pt x="14255" y="18954"/>
                    <a:pt x="14248" y="18761"/>
                    <a:pt x="14236" y="18575"/>
                  </a:cubicBezTo>
                  <a:cubicBezTo>
                    <a:pt x="14199" y="18342"/>
                    <a:pt x="14155" y="18125"/>
                    <a:pt x="14126" y="17877"/>
                  </a:cubicBezTo>
                  <a:cubicBezTo>
                    <a:pt x="14065" y="17351"/>
                    <a:pt x="14117" y="17002"/>
                    <a:pt x="14053" y="17737"/>
                  </a:cubicBezTo>
                  <a:cubicBezTo>
                    <a:pt x="14016" y="17877"/>
                    <a:pt x="13974" y="17998"/>
                    <a:pt x="13943" y="18156"/>
                  </a:cubicBezTo>
                  <a:cubicBezTo>
                    <a:pt x="13900" y="18373"/>
                    <a:pt x="13880" y="18650"/>
                    <a:pt x="13833" y="18854"/>
                  </a:cubicBezTo>
                  <a:cubicBezTo>
                    <a:pt x="13793" y="19029"/>
                    <a:pt x="13735" y="19134"/>
                    <a:pt x="13687" y="19273"/>
                  </a:cubicBezTo>
                  <a:cubicBezTo>
                    <a:pt x="13650" y="19134"/>
                    <a:pt x="13617" y="18981"/>
                    <a:pt x="13577" y="18854"/>
                  </a:cubicBezTo>
                  <a:cubicBezTo>
                    <a:pt x="13543" y="18747"/>
                    <a:pt x="13506" y="18650"/>
                    <a:pt x="13467" y="18575"/>
                  </a:cubicBezTo>
                  <a:cubicBezTo>
                    <a:pt x="13290" y="18237"/>
                    <a:pt x="13342" y="18523"/>
                    <a:pt x="13211" y="19273"/>
                  </a:cubicBezTo>
                  <a:cubicBezTo>
                    <a:pt x="13174" y="19366"/>
                    <a:pt x="13145" y="19552"/>
                    <a:pt x="13101" y="19552"/>
                  </a:cubicBezTo>
                  <a:cubicBezTo>
                    <a:pt x="13066" y="19552"/>
                    <a:pt x="13057" y="19341"/>
                    <a:pt x="13027" y="19273"/>
                  </a:cubicBezTo>
                  <a:cubicBezTo>
                    <a:pt x="12994" y="19197"/>
                    <a:pt x="12954" y="19180"/>
                    <a:pt x="12918" y="19134"/>
                  </a:cubicBezTo>
                  <a:cubicBezTo>
                    <a:pt x="12881" y="19180"/>
                    <a:pt x="12838" y="19181"/>
                    <a:pt x="12808" y="19273"/>
                  </a:cubicBezTo>
                  <a:cubicBezTo>
                    <a:pt x="12773" y="19378"/>
                    <a:pt x="12776" y="19639"/>
                    <a:pt x="12735" y="19692"/>
                  </a:cubicBezTo>
                  <a:cubicBezTo>
                    <a:pt x="12606" y="19856"/>
                    <a:pt x="12563" y="19411"/>
                    <a:pt x="12515" y="19134"/>
                  </a:cubicBezTo>
                  <a:cubicBezTo>
                    <a:pt x="12466" y="19040"/>
                    <a:pt x="12410" y="18988"/>
                    <a:pt x="12368" y="18854"/>
                  </a:cubicBezTo>
                  <a:cubicBezTo>
                    <a:pt x="12147" y="18153"/>
                    <a:pt x="12448" y="18629"/>
                    <a:pt x="12185" y="18296"/>
                  </a:cubicBezTo>
                  <a:cubicBezTo>
                    <a:pt x="12125" y="18983"/>
                    <a:pt x="12155" y="18570"/>
                    <a:pt x="12112" y="19552"/>
                  </a:cubicBezTo>
                  <a:cubicBezTo>
                    <a:pt x="12095" y="19931"/>
                    <a:pt x="12063" y="20297"/>
                    <a:pt x="12039" y="20669"/>
                  </a:cubicBezTo>
                  <a:cubicBezTo>
                    <a:pt x="11990" y="20947"/>
                    <a:pt x="11948" y="21392"/>
                    <a:pt x="11819" y="21228"/>
                  </a:cubicBezTo>
                  <a:cubicBezTo>
                    <a:pt x="11777" y="21175"/>
                    <a:pt x="11770" y="20948"/>
                    <a:pt x="11746" y="20809"/>
                  </a:cubicBezTo>
                  <a:cubicBezTo>
                    <a:pt x="11697" y="20669"/>
                    <a:pt x="11642" y="20555"/>
                    <a:pt x="11599" y="20390"/>
                  </a:cubicBezTo>
                  <a:cubicBezTo>
                    <a:pt x="11528" y="20119"/>
                    <a:pt x="11519" y="19893"/>
                    <a:pt x="11489" y="19552"/>
                  </a:cubicBezTo>
                  <a:lnTo>
                    <a:pt x="11416" y="18715"/>
                  </a:lnTo>
                  <a:cubicBezTo>
                    <a:pt x="11331" y="17745"/>
                    <a:pt x="11307" y="17739"/>
                    <a:pt x="11160" y="17179"/>
                  </a:cubicBezTo>
                  <a:cubicBezTo>
                    <a:pt x="11148" y="17319"/>
                    <a:pt x="11141" y="17466"/>
                    <a:pt x="11123" y="17598"/>
                  </a:cubicBezTo>
                  <a:cubicBezTo>
                    <a:pt x="11039" y="18240"/>
                    <a:pt x="10871" y="18611"/>
                    <a:pt x="10720" y="18994"/>
                  </a:cubicBezTo>
                  <a:cubicBezTo>
                    <a:pt x="10663" y="19140"/>
                    <a:pt x="10623" y="19366"/>
                    <a:pt x="10574" y="19552"/>
                  </a:cubicBezTo>
                  <a:cubicBezTo>
                    <a:pt x="10525" y="19599"/>
                    <a:pt x="10477" y="19724"/>
                    <a:pt x="10427" y="19692"/>
                  </a:cubicBezTo>
                  <a:cubicBezTo>
                    <a:pt x="10388" y="19667"/>
                    <a:pt x="10290" y="19047"/>
                    <a:pt x="10281" y="18994"/>
                  </a:cubicBezTo>
                  <a:cubicBezTo>
                    <a:pt x="10065" y="18378"/>
                    <a:pt x="10178" y="18411"/>
                    <a:pt x="9951" y="19273"/>
                  </a:cubicBezTo>
                  <a:cubicBezTo>
                    <a:pt x="9910" y="19326"/>
                    <a:pt x="9727" y="19570"/>
                    <a:pt x="9695" y="19552"/>
                  </a:cubicBezTo>
                  <a:cubicBezTo>
                    <a:pt x="9652" y="19529"/>
                    <a:pt x="9626" y="19332"/>
                    <a:pt x="9585" y="19273"/>
                  </a:cubicBezTo>
                  <a:cubicBezTo>
                    <a:pt x="9527" y="19190"/>
                    <a:pt x="9463" y="19180"/>
                    <a:pt x="9402" y="19134"/>
                  </a:cubicBezTo>
                  <a:cubicBezTo>
                    <a:pt x="9316" y="20116"/>
                    <a:pt x="9428" y="18903"/>
                    <a:pt x="9292" y="20111"/>
                  </a:cubicBezTo>
                  <a:cubicBezTo>
                    <a:pt x="9277" y="20246"/>
                    <a:pt x="9289" y="20457"/>
                    <a:pt x="9256" y="20530"/>
                  </a:cubicBezTo>
                  <a:cubicBezTo>
                    <a:pt x="9191" y="20670"/>
                    <a:pt x="9109" y="20623"/>
                    <a:pt x="9036" y="20669"/>
                  </a:cubicBezTo>
                  <a:cubicBezTo>
                    <a:pt x="8968" y="20410"/>
                    <a:pt x="8945" y="20287"/>
                    <a:pt x="8853" y="20111"/>
                  </a:cubicBezTo>
                  <a:cubicBezTo>
                    <a:pt x="8818" y="20045"/>
                    <a:pt x="8776" y="20047"/>
                    <a:pt x="8743" y="19971"/>
                  </a:cubicBezTo>
                  <a:cubicBezTo>
                    <a:pt x="8698" y="19867"/>
                    <a:pt x="8614" y="19427"/>
                    <a:pt x="8596" y="19273"/>
                  </a:cubicBezTo>
                  <a:cubicBezTo>
                    <a:pt x="8577" y="19097"/>
                    <a:pt x="8572" y="18901"/>
                    <a:pt x="8560" y="18715"/>
                  </a:cubicBezTo>
                  <a:cubicBezTo>
                    <a:pt x="8533" y="18311"/>
                    <a:pt x="8459" y="17977"/>
                    <a:pt x="8413" y="17598"/>
                  </a:cubicBezTo>
                  <a:cubicBezTo>
                    <a:pt x="8397" y="17464"/>
                    <a:pt x="8389" y="17319"/>
                    <a:pt x="8377" y="17179"/>
                  </a:cubicBezTo>
                  <a:cubicBezTo>
                    <a:pt x="8241" y="17696"/>
                    <a:pt x="8323" y="17349"/>
                    <a:pt x="8157" y="18296"/>
                  </a:cubicBezTo>
                  <a:lnTo>
                    <a:pt x="8047" y="18575"/>
                  </a:lnTo>
                  <a:cubicBezTo>
                    <a:pt x="7974" y="18761"/>
                    <a:pt x="7946" y="19125"/>
                    <a:pt x="7901" y="19413"/>
                  </a:cubicBezTo>
                  <a:cubicBezTo>
                    <a:pt x="7873" y="19591"/>
                    <a:pt x="7855" y="19791"/>
                    <a:pt x="7827" y="19971"/>
                  </a:cubicBezTo>
                  <a:cubicBezTo>
                    <a:pt x="7806" y="20117"/>
                    <a:pt x="7774" y="20240"/>
                    <a:pt x="7754" y="20390"/>
                  </a:cubicBezTo>
                  <a:cubicBezTo>
                    <a:pt x="7668" y="21049"/>
                    <a:pt x="7712" y="20839"/>
                    <a:pt x="7728" y="20758"/>
                  </a:cubicBezTo>
                  <a:cubicBezTo>
                    <a:pt x="7719" y="20808"/>
                    <a:pt x="7695" y="20939"/>
                    <a:pt x="7644" y="21228"/>
                  </a:cubicBezTo>
                  <a:cubicBezTo>
                    <a:pt x="7608" y="21181"/>
                    <a:pt x="7565" y="21180"/>
                    <a:pt x="7534" y="21088"/>
                  </a:cubicBezTo>
                  <a:cubicBezTo>
                    <a:pt x="7500" y="20983"/>
                    <a:pt x="7487" y="20806"/>
                    <a:pt x="7461" y="20669"/>
                  </a:cubicBezTo>
                  <a:cubicBezTo>
                    <a:pt x="7426" y="20480"/>
                    <a:pt x="7388" y="20297"/>
                    <a:pt x="7351" y="20111"/>
                  </a:cubicBezTo>
                  <a:cubicBezTo>
                    <a:pt x="7303" y="20018"/>
                    <a:pt x="7244" y="19979"/>
                    <a:pt x="7205" y="19832"/>
                  </a:cubicBezTo>
                  <a:cubicBezTo>
                    <a:pt x="7178" y="19728"/>
                    <a:pt x="7193" y="19526"/>
                    <a:pt x="7168" y="19413"/>
                  </a:cubicBezTo>
                  <a:cubicBezTo>
                    <a:pt x="7129" y="19234"/>
                    <a:pt x="7071" y="19134"/>
                    <a:pt x="7022" y="18994"/>
                  </a:cubicBezTo>
                  <a:cubicBezTo>
                    <a:pt x="6812" y="18728"/>
                    <a:pt x="6997" y="18809"/>
                    <a:pt x="6839" y="19413"/>
                  </a:cubicBezTo>
                  <a:cubicBezTo>
                    <a:pt x="6800" y="19560"/>
                    <a:pt x="6741" y="19599"/>
                    <a:pt x="6692" y="19692"/>
                  </a:cubicBezTo>
                  <a:cubicBezTo>
                    <a:pt x="6692" y="19692"/>
                    <a:pt x="6557" y="19268"/>
                    <a:pt x="6509" y="18994"/>
                  </a:cubicBezTo>
                  <a:cubicBezTo>
                    <a:pt x="6320" y="17912"/>
                    <a:pt x="6638" y="18857"/>
                    <a:pt x="6363" y="18156"/>
                  </a:cubicBezTo>
                  <a:cubicBezTo>
                    <a:pt x="6212" y="18348"/>
                    <a:pt x="6255" y="18183"/>
                    <a:pt x="6180" y="18854"/>
                  </a:cubicBezTo>
                  <a:cubicBezTo>
                    <a:pt x="6164" y="18990"/>
                    <a:pt x="6177" y="19207"/>
                    <a:pt x="6143" y="19273"/>
                  </a:cubicBezTo>
                  <a:cubicBezTo>
                    <a:pt x="5975" y="19594"/>
                    <a:pt x="5912" y="19445"/>
                    <a:pt x="5777" y="19273"/>
                  </a:cubicBezTo>
                  <a:cubicBezTo>
                    <a:pt x="5740" y="19366"/>
                    <a:pt x="5692" y="19416"/>
                    <a:pt x="5667" y="19552"/>
                  </a:cubicBezTo>
                  <a:cubicBezTo>
                    <a:pt x="5591" y="19956"/>
                    <a:pt x="5587" y="20492"/>
                    <a:pt x="5557" y="20948"/>
                  </a:cubicBezTo>
                  <a:cubicBezTo>
                    <a:pt x="5548" y="21091"/>
                    <a:pt x="5533" y="21228"/>
                    <a:pt x="5520" y="21367"/>
                  </a:cubicBezTo>
                  <a:cubicBezTo>
                    <a:pt x="5472" y="21321"/>
                    <a:pt x="5420" y="21303"/>
                    <a:pt x="5374" y="21228"/>
                  </a:cubicBezTo>
                  <a:cubicBezTo>
                    <a:pt x="5292" y="21094"/>
                    <a:pt x="5161" y="20609"/>
                    <a:pt x="5118" y="20390"/>
                  </a:cubicBezTo>
                  <a:cubicBezTo>
                    <a:pt x="5085" y="20224"/>
                    <a:pt x="5069" y="20018"/>
                    <a:pt x="5044" y="19832"/>
                  </a:cubicBezTo>
                  <a:cubicBezTo>
                    <a:pt x="4996" y="19739"/>
                    <a:pt x="4936" y="19700"/>
                    <a:pt x="4898" y="19552"/>
                  </a:cubicBezTo>
                  <a:cubicBezTo>
                    <a:pt x="4871" y="19448"/>
                    <a:pt x="4881" y="19260"/>
                    <a:pt x="4861" y="19134"/>
                  </a:cubicBezTo>
                  <a:cubicBezTo>
                    <a:pt x="4774" y="18580"/>
                    <a:pt x="4786" y="18829"/>
                    <a:pt x="4791" y="18909"/>
                  </a:cubicBezTo>
                  <a:cubicBezTo>
                    <a:pt x="4788" y="18862"/>
                    <a:pt x="4777" y="18730"/>
                    <a:pt x="4751" y="18436"/>
                  </a:cubicBezTo>
                  <a:cubicBezTo>
                    <a:pt x="4751" y="18436"/>
                    <a:pt x="4625" y="17985"/>
                    <a:pt x="4568" y="17737"/>
                  </a:cubicBezTo>
                  <a:cubicBezTo>
                    <a:pt x="4492" y="17404"/>
                    <a:pt x="4493" y="17295"/>
                    <a:pt x="4458" y="16900"/>
                  </a:cubicBezTo>
                  <a:cubicBezTo>
                    <a:pt x="4422" y="16946"/>
                    <a:pt x="4379" y="16947"/>
                    <a:pt x="4349" y="17039"/>
                  </a:cubicBezTo>
                  <a:cubicBezTo>
                    <a:pt x="4263" y="17301"/>
                    <a:pt x="4236" y="18005"/>
                    <a:pt x="4202" y="18296"/>
                  </a:cubicBezTo>
                  <a:cubicBezTo>
                    <a:pt x="4184" y="18449"/>
                    <a:pt x="4151" y="18569"/>
                    <a:pt x="4129" y="18715"/>
                  </a:cubicBezTo>
                  <a:cubicBezTo>
                    <a:pt x="4065" y="19144"/>
                    <a:pt x="4011" y="19631"/>
                    <a:pt x="3982" y="20111"/>
                  </a:cubicBezTo>
                  <a:cubicBezTo>
                    <a:pt x="3899" y="21485"/>
                    <a:pt x="4014" y="20697"/>
                    <a:pt x="3872" y="21507"/>
                  </a:cubicBezTo>
                  <a:lnTo>
                    <a:pt x="3726" y="20669"/>
                  </a:lnTo>
                  <a:cubicBezTo>
                    <a:pt x="3445" y="19065"/>
                    <a:pt x="3602" y="20642"/>
                    <a:pt x="3506" y="19552"/>
                  </a:cubicBezTo>
                  <a:cubicBezTo>
                    <a:pt x="3224" y="18836"/>
                    <a:pt x="3599" y="19939"/>
                    <a:pt x="3360" y="18296"/>
                  </a:cubicBezTo>
                  <a:cubicBezTo>
                    <a:pt x="3333" y="18114"/>
                    <a:pt x="3262" y="18110"/>
                    <a:pt x="3213" y="18017"/>
                  </a:cubicBezTo>
                  <a:lnTo>
                    <a:pt x="3177" y="18436"/>
                  </a:lnTo>
                  <a:lnTo>
                    <a:pt x="3103" y="19273"/>
                  </a:lnTo>
                  <a:cubicBezTo>
                    <a:pt x="3079" y="19413"/>
                    <a:pt x="3050" y="19542"/>
                    <a:pt x="3030" y="19692"/>
                  </a:cubicBezTo>
                  <a:cubicBezTo>
                    <a:pt x="3004" y="19892"/>
                    <a:pt x="2969" y="20490"/>
                    <a:pt x="2957" y="20669"/>
                  </a:cubicBezTo>
                  <a:cubicBezTo>
                    <a:pt x="2920" y="20623"/>
                    <a:pt x="2882" y="20595"/>
                    <a:pt x="2847" y="20530"/>
                  </a:cubicBezTo>
                  <a:cubicBezTo>
                    <a:pt x="2755" y="20354"/>
                    <a:pt x="2732" y="20231"/>
                    <a:pt x="2664" y="19971"/>
                  </a:cubicBezTo>
                  <a:cubicBezTo>
                    <a:pt x="2633" y="19853"/>
                    <a:pt x="2615" y="19692"/>
                    <a:pt x="2591" y="19552"/>
                  </a:cubicBezTo>
                  <a:cubicBezTo>
                    <a:pt x="2542" y="19273"/>
                    <a:pt x="2497" y="18983"/>
                    <a:pt x="2444" y="18715"/>
                  </a:cubicBezTo>
                  <a:cubicBezTo>
                    <a:pt x="2369" y="18330"/>
                    <a:pt x="2320" y="18437"/>
                    <a:pt x="2261" y="17877"/>
                  </a:cubicBezTo>
                  <a:cubicBezTo>
                    <a:pt x="2234" y="17614"/>
                    <a:pt x="2237" y="17319"/>
                    <a:pt x="2225" y="17039"/>
                  </a:cubicBezTo>
                  <a:cubicBezTo>
                    <a:pt x="2096" y="16301"/>
                    <a:pt x="2162" y="16458"/>
                    <a:pt x="2078" y="17737"/>
                  </a:cubicBezTo>
                  <a:lnTo>
                    <a:pt x="1932" y="18575"/>
                  </a:lnTo>
                  <a:cubicBezTo>
                    <a:pt x="1893" y="18794"/>
                    <a:pt x="1825" y="18919"/>
                    <a:pt x="1785" y="19134"/>
                  </a:cubicBezTo>
                  <a:cubicBezTo>
                    <a:pt x="1635" y="19932"/>
                    <a:pt x="1919" y="19228"/>
                    <a:pt x="1602" y="19832"/>
                  </a:cubicBezTo>
                  <a:cubicBezTo>
                    <a:pt x="1454" y="18983"/>
                    <a:pt x="1594" y="19885"/>
                    <a:pt x="1492" y="18854"/>
                  </a:cubicBezTo>
                  <a:cubicBezTo>
                    <a:pt x="1473" y="18659"/>
                    <a:pt x="1467" y="18397"/>
                    <a:pt x="1419" y="18296"/>
                  </a:cubicBezTo>
                  <a:cubicBezTo>
                    <a:pt x="1343" y="18136"/>
                    <a:pt x="1248" y="18203"/>
                    <a:pt x="1163" y="18156"/>
                  </a:cubicBezTo>
                  <a:cubicBezTo>
                    <a:pt x="1126" y="18203"/>
                    <a:pt x="1083" y="18204"/>
                    <a:pt x="1053" y="18296"/>
                  </a:cubicBezTo>
                  <a:cubicBezTo>
                    <a:pt x="1018" y="18401"/>
                    <a:pt x="999" y="18565"/>
                    <a:pt x="980" y="18715"/>
                  </a:cubicBezTo>
                  <a:cubicBezTo>
                    <a:pt x="920" y="19172"/>
                    <a:pt x="928" y="19797"/>
                    <a:pt x="906" y="20250"/>
                  </a:cubicBezTo>
                  <a:cubicBezTo>
                    <a:pt x="899" y="20395"/>
                    <a:pt x="897" y="20565"/>
                    <a:pt x="870" y="20669"/>
                  </a:cubicBezTo>
                  <a:cubicBezTo>
                    <a:pt x="831" y="20816"/>
                    <a:pt x="772" y="20855"/>
                    <a:pt x="723" y="20948"/>
                  </a:cubicBezTo>
                  <a:cubicBezTo>
                    <a:pt x="637" y="20454"/>
                    <a:pt x="642" y="20423"/>
                    <a:pt x="503" y="19971"/>
                  </a:cubicBezTo>
                  <a:cubicBezTo>
                    <a:pt x="470" y="19862"/>
                    <a:pt x="425" y="19811"/>
                    <a:pt x="394" y="19692"/>
                  </a:cubicBezTo>
                  <a:cubicBezTo>
                    <a:pt x="362" y="19573"/>
                    <a:pt x="355" y="19378"/>
                    <a:pt x="320" y="19273"/>
                  </a:cubicBezTo>
                  <a:cubicBezTo>
                    <a:pt x="143" y="18732"/>
                    <a:pt x="254" y="19629"/>
                    <a:pt x="174" y="18715"/>
                  </a:cubicBezTo>
                  <a:cubicBezTo>
                    <a:pt x="72" y="18326"/>
                    <a:pt x="127" y="18500"/>
                    <a:pt x="0" y="18179"/>
                  </a:cubicBezTo>
                  <a:close/>
                </a:path>
              </a:pathLst>
            </a:custGeom>
            <a:solidFill>
              <a:srgbClr val="F2F2F2"/>
            </a:solidFill>
            <a:ln w="25400" cap="flat">
              <a:solidFill>
                <a:srgbClr val="F2F2F2"/>
              </a:solidFill>
              <a:prstDash val="solid"/>
              <a:bevel/>
            </a:ln>
            <a:effectLst>
              <a:outerShdw sx="100000" sy="100000" kx="0" ky="0" algn="b" rotWithShape="0" blurRad="50800" dist="38100" dir="5400000">
                <a:srgbClr val="000000">
                  <a:alpha val="40000"/>
                </a:srgbClr>
              </a:outerShdw>
            </a:effectLst>
          </p:spPr>
          <p:txBody>
            <a:bodyPr wrap="square" lIns="0" tIns="0" rIns="0" bIns="0" numCol="1" anchor="ctr">
              <a:noAutofit/>
            </a:bodyPr>
            <a:lstStyle/>
            <a:p>
              <a:pPr lvl="0" algn="ctr">
                <a:defRPr>
                  <a:solidFill>
                    <a:srgbClr val="FFFFFF"/>
                  </a:solidFill>
                </a:defRPr>
              </a:pPr>
            </a:p>
          </p:txBody>
        </p:sp>
        <p:sp>
          <p:nvSpPr>
            <p:cNvPr id="111" name="Shape 111"/>
            <p:cNvSpPr/>
            <p:nvPr/>
          </p:nvSpPr>
          <p:spPr>
            <a:xfrm>
              <a:off x="115958" y="499499"/>
              <a:ext cx="3747296" cy="6860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a:lvl1pPr>
            </a:lstStyle>
            <a:p>
              <a:pPr lvl="0">
                <a:defRPr sz="1800"/>
              </a:pPr>
              <a:r>
                <a:rPr sz="2400"/>
                <a:t>Websites Vary Prices, Deals Based on Users’ Information</a:t>
              </a:r>
            </a:p>
          </p:txBody>
        </p:sp>
        <p:pic>
          <p:nvPicPr>
            <p:cNvPr id="112" name="image16.png" descr="C:\Users\bowli_000\Desktop\assets\The_Wall_Street_Journal_Logo.png"/>
            <p:cNvPicPr/>
            <p:nvPr/>
          </p:nvPicPr>
          <p:blipFill>
            <a:blip r:embed="rId3">
              <a:extLst/>
            </a:blip>
            <a:stretch>
              <a:fillRect/>
            </a:stretch>
          </p:blipFill>
          <p:spPr>
            <a:xfrm>
              <a:off x="211541" y="128217"/>
              <a:ext cx="3651714" cy="313349"/>
            </a:xfrm>
            <a:prstGeom prst="rect">
              <a:avLst/>
            </a:prstGeom>
            <a:ln w="12700" cap="flat">
              <a:noFill/>
              <a:miter lim="400000"/>
            </a:ln>
            <a:effectLst/>
          </p:spPr>
        </p:pic>
      </p:gr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152400" y="228600"/>
            <a:ext cx="8839200" cy="990600"/>
          </a:xfrm>
          <a:prstGeom prst="rect">
            <a:avLst/>
          </a:prstGeom>
        </p:spPr>
        <p:txBody>
          <a:bodyPr/>
          <a:lstStyle/>
          <a:p>
            <a:pPr lvl="0">
              <a:defRPr sz="1800">
                <a:solidFill>
                  <a:srgbClr val="000000"/>
                </a:solidFill>
              </a:defRPr>
            </a:pPr>
            <a:r>
              <a:rPr sz="4400">
                <a:solidFill>
                  <a:srgbClr val="464646"/>
                </a:solidFill>
              </a:rPr>
              <a:t>Price Steering</a:t>
            </a:r>
          </a:p>
        </p:txBody>
      </p:sp>
      <p:sp>
        <p:nvSpPr>
          <p:cNvPr id="118" name="Shape 118"/>
          <p:cNvSpPr/>
          <p:nvPr>
            <p:ph type="sldNum" sz="quarter" idx="2"/>
          </p:nvPr>
        </p:nvSpPr>
        <p:spPr>
          <a:xfrm>
            <a:off x="0" y="1223250"/>
            <a:ext cx="533400"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lvl="0">
              <a:defRPr b="0" sz="1800">
                <a:solidFill>
                  <a:srgbClr val="000000"/>
                </a:solidFill>
              </a:defRPr>
            </a:pPr>
            <a:fld id="{86CB4B4D-7CA3-9044-876B-883B54F8677D}" type="slidenum">
              <a:rPr b="1" sz="1600">
                <a:solidFill>
                  <a:srgbClr val="FFFFFF"/>
                </a:solidFill>
              </a:rPr>
            </a:fld>
          </a:p>
        </p:txBody>
      </p:sp>
      <p:sp>
        <p:nvSpPr>
          <p:cNvPr id="119" name="Shape 119"/>
          <p:cNvSpPr/>
          <p:nvPr>
            <p:ph type="body" idx="1"/>
          </p:nvPr>
        </p:nvSpPr>
        <p:spPr>
          <a:xfrm>
            <a:off x="0" y="1600200"/>
            <a:ext cx="8925636" cy="5105400"/>
          </a:xfrm>
          <a:prstGeom prst="rect">
            <a:avLst/>
          </a:prstGeom>
        </p:spPr>
        <p:txBody>
          <a:bodyPr/>
          <a:lstStyle/>
          <a:p>
            <a:pPr lvl="0">
              <a:defRPr sz="1800"/>
            </a:pPr>
            <a:r>
              <a:rPr sz="2800"/>
              <a:t>Altering the rank order of products</a:t>
            </a:r>
            <a:endParaRPr sz="2800"/>
          </a:p>
          <a:p>
            <a:pPr lvl="1" marL="637735" indent="-271975">
              <a:spcBef>
                <a:spcPts val="500"/>
              </a:spcBef>
              <a:buFont typeface="Wingdings 2"/>
              <a:defRPr sz="1800"/>
            </a:pPr>
            <a:r>
              <a:rPr sz="2400"/>
              <a:t>Steering</a:t>
            </a:r>
            <a:endParaRPr sz="2600"/>
          </a:p>
          <a:p>
            <a:pPr lvl="1" marL="637735" indent="-271975">
              <a:spcBef>
                <a:spcPts val="500"/>
              </a:spcBef>
              <a:buFont typeface="Wingdings 2"/>
              <a:defRPr sz="1800"/>
            </a:pPr>
            <a:r>
              <a:rPr sz="2400"/>
              <a:t>E.g. high priced items rank higher for some people</a:t>
            </a:r>
            <a:endParaRPr sz="2400"/>
          </a:p>
          <a:p>
            <a:pPr lvl="1">
              <a:spcBef>
                <a:spcPts val="500"/>
              </a:spcBef>
              <a:buClr>
                <a:srgbClr val="2DA2BF"/>
              </a:buClr>
              <a:buFont typeface="Wingdings 2"/>
              <a:defRPr sz="1800"/>
            </a:pPr>
            <a:endParaRPr sz="2600"/>
          </a:p>
          <a:p>
            <a:pPr lvl="0">
              <a:defRPr sz="1800"/>
            </a:pPr>
            <a:r>
              <a:rPr sz="2700"/>
              <a:t>Example: Orbitz in 2012</a:t>
            </a:r>
            <a:endParaRPr sz="2700"/>
          </a:p>
          <a:p>
            <a:pPr lvl="1" marL="637735" indent="-271975">
              <a:spcBef>
                <a:spcPts val="500"/>
              </a:spcBef>
              <a:buFont typeface="Wingdings 2"/>
              <a:defRPr sz="1800"/>
            </a:pPr>
            <a:r>
              <a:rPr sz="2400"/>
              <a:t>Users received hotels in a different order when searching</a:t>
            </a:r>
            <a:endParaRPr sz="2600"/>
          </a:p>
          <a:p>
            <a:pPr lvl="1" marL="637735" indent="-271975">
              <a:spcBef>
                <a:spcPts val="500"/>
              </a:spcBef>
              <a:buFont typeface="Wingdings 2"/>
              <a:defRPr sz="1800"/>
            </a:pPr>
            <a:r>
              <a:rPr sz="2400"/>
              <a:t>Normal users: cheap hotels first</a:t>
            </a:r>
            <a:r>
              <a:rPr sz="2700"/>
              <a:t>; </a:t>
            </a:r>
            <a:r>
              <a:rPr sz="2400"/>
              <a:t>Mac users: expensive hotels first</a:t>
            </a:r>
          </a:p>
        </p:txBody>
      </p:sp>
      <p:grpSp>
        <p:nvGrpSpPr>
          <p:cNvPr id="123" name="Group 123"/>
          <p:cNvGrpSpPr/>
          <p:nvPr/>
        </p:nvGrpSpPr>
        <p:grpSpPr>
          <a:xfrm>
            <a:off x="2283508" y="4793879"/>
            <a:ext cx="4580911" cy="1774373"/>
            <a:chOff x="0" y="0"/>
            <a:chExt cx="4580909" cy="1774372"/>
          </a:xfrm>
        </p:grpSpPr>
        <p:sp>
          <p:nvSpPr>
            <p:cNvPr id="120" name="Shape 120"/>
            <p:cNvSpPr/>
            <p:nvPr/>
          </p:nvSpPr>
          <p:spPr>
            <a:xfrm>
              <a:off x="-1" y="-1"/>
              <a:ext cx="4580911" cy="1774374"/>
            </a:xfrm>
            <a:custGeom>
              <a:avLst/>
              <a:gdLst/>
              <a:ahLst/>
              <a:cxnLst>
                <a:cxn ang="0">
                  <a:pos x="wd2" y="hd2"/>
                </a:cxn>
                <a:cxn ang="5400000">
                  <a:pos x="wd2" y="hd2"/>
                </a:cxn>
                <a:cxn ang="10800000">
                  <a:pos x="wd2" y="hd2"/>
                </a:cxn>
                <a:cxn ang="16200000">
                  <a:pos x="wd2" y="hd2"/>
                </a:cxn>
              </a:cxnLst>
              <a:rect l="0" t="0" r="r" b="b"/>
              <a:pathLst>
                <a:path w="21600" h="21507" fill="norm" stroke="1" extrusionOk="0">
                  <a:moveTo>
                    <a:pt x="7731" y="20740"/>
                  </a:moveTo>
                  <a:lnTo>
                    <a:pt x="7728" y="20758"/>
                  </a:lnTo>
                  <a:cubicBezTo>
                    <a:pt x="7733" y="20731"/>
                    <a:pt x="7733" y="20729"/>
                    <a:pt x="7731" y="20740"/>
                  </a:cubicBezTo>
                  <a:close/>
                  <a:moveTo>
                    <a:pt x="4791" y="18909"/>
                  </a:moveTo>
                  <a:cubicBezTo>
                    <a:pt x="4793" y="18942"/>
                    <a:pt x="4792" y="18934"/>
                    <a:pt x="4791" y="18909"/>
                  </a:cubicBezTo>
                  <a:close/>
                  <a:moveTo>
                    <a:pt x="0" y="0"/>
                  </a:moveTo>
                  <a:lnTo>
                    <a:pt x="21600" y="0"/>
                  </a:lnTo>
                  <a:lnTo>
                    <a:pt x="21600" y="19007"/>
                  </a:lnTo>
                  <a:lnTo>
                    <a:pt x="21597" y="18994"/>
                  </a:lnTo>
                  <a:cubicBezTo>
                    <a:pt x="21577" y="18868"/>
                    <a:pt x="21572" y="18715"/>
                    <a:pt x="21560" y="18575"/>
                  </a:cubicBezTo>
                  <a:cubicBezTo>
                    <a:pt x="21536" y="18482"/>
                    <a:pt x="21502" y="18414"/>
                    <a:pt x="21487" y="18296"/>
                  </a:cubicBezTo>
                  <a:cubicBezTo>
                    <a:pt x="21463" y="18117"/>
                    <a:pt x="21425" y="17171"/>
                    <a:pt x="21413" y="17039"/>
                  </a:cubicBezTo>
                  <a:cubicBezTo>
                    <a:pt x="21396" y="16842"/>
                    <a:pt x="21385" y="16602"/>
                    <a:pt x="21340" y="16481"/>
                  </a:cubicBezTo>
                  <a:cubicBezTo>
                    <a:pt x="21290" y="16343"/>
                    <a:pt x="21218" y="16388"/>
                    <a:pt x="21157" y="16341"/>
                  </a:cubicBezTo>
                  <a:cubicBezTo>
                    <a:pt x="21089" y="16601"/>
                    <a:pt x="21057" y="16687"/>
                    <a:pt x="21011" y="17039"/>
                  </a:cubicBezTo>
                  <a:cubicBezTo>
                    <a:pt x="20984" y="17240"/>
                    <a:pt x="20949" y="17838"/>
                    <a:pt x="20937" y="18017"/>
                  </a:cubicBezTo>
                  <a:cubicBezTo>
                    <a:pt x="20919" y="18302"/>
                    <a:pt x="20889" y="18575"/>
                    <a:pt x="20864" y="18854"/>
                  </a:cubicBezTo>
                  <a:cubicBezTo>
                    <a:pt x="20742" y="20255"/>
                    <a:pt x="20876" y="19646"/>
                    <a:pt x="20718" y="20250"/>
                  </a:cubicBezTo>
                  <a:cubicBezTo>
                    <a:pt x="20718" y="20250"/>
                    <a:pt x="20614" y="19706"/>
                    <a:pt x="20571" y="19413"/>
                  </a:cubicBezTo>
                  <a:cubicBezTo>
                    <a:pt x="20552" y="19284"/>
                    <a:pt x="20548" y="19132"/>
                    <a:pt x="20535" y="18994"/>
                  </a:cubicBezTo>
                  <a:cubicBezTo>
                    <a:pt x="20364" y="17262"/>
                    <a:pt x="20555" y="19218"/>
                    <a:pt x="20388" y="17737"/>
                  </a:cubicBezTo>
                  <a:cubicBezTo>
                    <a:pt x="20373" y="17602"/>
                    <a:pt x="20379" y="17423"/>
                    <a:pt x="20351" y="17319"/>
                  </a:cubicBezTo>
                  <a:cubicBezTo>
                    <a:pt x="20324" y="17215"/>
                    <a:pt x="20278" y="17226"/>
                    <a:pt x="20242" y="17179"/>
                  </a:cubicBezTo>
                  <a:cubicBezTo>
                    <a:pt x="20229" y="17319"/>
                    <a:pt x="20220" y="17463"/>
                    <a:pt x="20205" y="17598"/>
                  </a:cubicBezTo>
                  <a:cubicBezTo>
                    <a:pt x="20184" y="17789"/>
                    <a:pt x="20151" y="17961"/>
                    <a:pt x="20132" y="18156"/>
                  </a:cubicBezTo>
                  <a:cubicBezTo>
                    <a:pt x="20114" y="18336"/>
                    <a:pt x="20107" y="18529"/>
                    <a:pt x="20095" y="18715"/>
                  </a:cubicBezTo>
                  <a:cubicBezTo>
                    <a:pt x="19979" y="19378"/>
                    <a:pt x="20036" y="18974"/>
                    <a:pt x="19949" y="19971"/>
                  </a:cubicBezTo>
                  <a:cubicBezTo>
                    <a:pt x="19912" y="20111"/>
                    <a:pt x="19882" y="20281"/>
                    <a:pt x="19839" y="20390"/>
                  </a:cubicBezTo>
                  <a:cubicBezTo>
                    <a:pt x="19769" y="20567"/>
                    <a:pt x="19494" y="20657"/>
                    <a:pt x="19473" y="20669"/>
                  </a:cubicBezTo>
                  <a:cubicBezTo>
                    <a:pt x="19370" y="20085"/>
                    <a:pt x="19326" y="19771"/>
                    <a:pt x="19143" y="19273"/>
                  </a:cubicBezTo>
                  <a:cubicBezTo>
                    <a:pt x="19067" y="19067"/>
                    <a:pt x="18972" y="18994"/>
                    <a:pt x="18887" y="18854"/>
                  </a:cubicBezTo>
                  <a:cubicBezTo>
                    <a:pt x="18821" y="19603"/>
                    <a:pt x="18872" y="18960"/>
                    <a:pt x="18813" y="19971"/>
                  </a:cubicBezTo>
                  <a:cubicBezTo>
                    <a:pt x="18803" y="20159"/>
                    <a:pt x="18820" y="20428"/>
                    <a:pt x="18777" y="20530"/>
                  </a:cubicBezTo>
                  <a:cubicBezTo>
                    <a:pt x="18704" y="20704"/>
                    <a:pt x="18606" y="20623"/>
                    <a:pt x="18520" y="20669"/>
                  </a:cubicBezTo>
                  <a:cubicBezTo>
                    <a:pt x="18496" y="20483"/>
                    <a:pt x="18466" y="20306"/>
                    <a:pt x="18447" y="20111"/>
                  </a:cubicBezTo>
                  <a:cubicBezTo>
                    <a:pt x="18400" y="19633"/>
                    <a:pt x="18430" y="19418"/>
                    <a:pt x="18337" y="18994"/>
                  </a:cubicBezTo>
                  <a:cubicBezTo>
                    <a:pt x="18309" y="18865"/>
                    <a:pt x="18264" y="18808"/>
                    <a:pt x="18228" y="18715"/>
                  </a:cubicBezTo>
                  <a:cubicBezTo>
                    <a:pt x="18120" y="19536"/>
                    <a:pt x="18172" y="19076"/>
                    <a:pt x="18081" y="20111"/>
                  </a:cubicBezTo>
                  <a:lnTo>
                    <a:pt x="18008" y="20390"/>
                  </a:lnTo>
                  <a:cubicBezTo>
                    <a:pt x="17953" y="20598"/>
                    <a:pt x="17979" y="20988"/>
                    <a:pt x="17935" y="21228"/>
                  </a:cubicBezTo>
                  <a:cubicBezTo>
                    <a:pt x="17912" y="21347"/>
                    <a:pt x="17861" y="21321"/>
                    <a:pt x="17825" y="21367"/>
                  </a:cubicBezTo>
                  <a:cubicBezTo>
                    <a:pt x="17788" y="21321"/>
                    <a:pt x="17748" y="21303"/>
                    <a:pt x="17715" y="21228"/>
                  </a:cubicBezTo>
                  <a:cubicBezTo>
                    <a:pt x="17589" y="20940"/>
                    <a:pt x="17626" y="20519"/>
                    <a:pt x="17605" y="19971"/>
                  </a:cubicBezTo>
                  <a:cubicBezTo>
                    <a:pt x="17581" y="19878"/>
                    <a:pt x="17550" y="19805"/>
                    <a:pt x="17532" y="19692"/>
                  </a:cubicBezTo>
                  <a:cubicBezTo>
                    <a:pt x="17512" y="19566"/>
                    <a:pt x="17509" y="19411"/>
                    <a:pt x="17495" y="19273"/>
                  </a:cubicBezTo>
                  <a:cubicBezTo>
                    <a:pt x="17473" y="19051"/>
                    <a:pt x="17413" y="18361"/>
                    <a:pt x="17349" y="18156"/>
                  </a:cubicBezTo>
                  <a:cubicBezTo>
                    <a:pt x="17307" y="18023"/>
                    <a:pt x="17253" y="17800"/>
                    <a:pt x="17202" y="17877"/>
                  </a:cubicBezTo>
                  <a:cubicBezTo>
                    <a:pt x="17155" y="17948"/>
                    <a:pt x="17178" y="18249"/>
                    <a:pt x="17166" y="18436"/>
                  </a:cubicBezTo>
                  <a:cubicBezTo>
                    <a:pt x="16991" y="19099"/>
                    <a:pt x="17117" y="18502"/>
                    <a:pt x="17056" y="20250"/>
                  </a:cubicBezTo>
                  <a:cubicBezTo>
                    <a:pt x="17049" y="20441"/>
                    <a:pt x="17031" y="20623"/>
                    <a:pt x="17019" y="20809"/>
                  </a:cubicBezTo>
                  <a:lnTo>
                    <a:pt x="16982" y="20390"/>
                  </a:lnTo>
                  <a:cubicBezTo>
                    <a:pt x="16958" y="20111"/>
                    <a:pt x="16931" y="19834"/>
                    <a:pt x="16909" y="19552"/>
                  </a:cubicBezTo>
                  <a:cubicBezTo>
                    <a:pt x="16860" y="18928"/>
                    <a:pt x="16879" y="18840"/>
                    <a:pt x="16799" y="18156"/>
                  </a:cubicBezTo>
                  <a:cubicBezTo>
                    <a:pt x="16781" y="18003"/>
                    <a:pt x="16748" y="17883"/>
                    <a:pt x="16726" y="17737"/>
                  </a:cubicBezTo>
                  <a:cubicBezTo>
                    <a:pt x="16540" y="16497"/>
                    <a:pt x="16758" y="17781"/>
                    <a:pt x="16580" y="16760"/>
                  </a:cubicBezTo>
                  <a:cubicBezTo>
                    <a:pt x="16543" y="16807"/>
                    <a:pt x="16494" y="16785"/>
                    <a:pt x="16470" y="16900"/>
                  </a:cubicBezTo>
                  <a:cubicBezTo>
                    <a:pt x="16438" y="17050"/>
                    <a:pt x="16447" y="17274"/>
                    <a:pt x="16433" y="17458"/>
                  </a:cubicBezTo>
                  <a:cubicBezTo>
                    <a:pt x="16423" y="17600"/>
                    <a:pt x="16405" y="17733"/>
                    <a:pt x="16397" y="17877"/>
                  </a:cubicBezTo>
                  <a:cubicBezTo>
                    <a:pt x="16311" y="19351"/>
                    <a:pt x="16406" y="18191"/>
                    <a:pt x="16323" y="19134"/>
                  </a:cubicBezTo>
                  <a:cubicBezTo>
                    <a:pt x="16118" y="18873"/>
                    <a:pt x="16223" y="19137"/>
                    <a:pt x="16140" y="17877"/>
                  </a:cubicBezTo>
                  <a:cubicBezTo>
                    <a:pt x="15896" y="18187"/>
                    <a:pt x="16160" y="17715"/>
                    <a:pt x="15994" y="18854"/>
                  </a:cubicBezTo>
                  <a:cubicBezTo>
                    <a:pt x="15964" y="19058"/>
                    <a:pt x="15896" y="19134"/>
                    <a:pt x="15847" y="19273"/>
                  </a:cubicBezTo>
                  <a:cubicBezTo>
                    <a:pt x="15670" y="18596"/>
                    <a:pt x="15739" y="18934"/>
                    <a:pt x="15628" y="18296"/>
                  </a:cubicBezTo>
                  <a:cubicBezTo>
                    <a:pt x="15579" y="18017"/>
                    <a:pt x="15481" y="17924"/>
                    <a:pt x="15408" y="17737"/>
                  </a:cubicBezTo>
                  <a:lnTo>
                    <a:pt x="15298" y="18017"/>
                  </a:lnTo>
                  <a:cubicBezTo>
                    <a:pt x="15266" y="18098"/>
                    <a:pt x="15274" y="18296"/>
                    <a:pt x="15261" y="18436"/>
                  </a:cubicBezTo>
                  <a:cubicBezTo>
                    <a:pt x="15249" y="18575"/>
                    <a:pt x="15274" y="18645"/>
                    <a:pt x="15225" y="18854"/>
                  </a:cubicBezTo>
                  <a:cubicBezTo>
                    <a:pt x="15176" y="19064"/>
                    <a:pt x="15023" y="19506"/>
                    <a:pt x="14968" y="19692"/>
                  </a:cubicBezTo>
                  <a:cubicBezTo>
                    <a:pt x="14913" y="19878"/>
                    <a:pt x="14913" y="19739"/>
                    <a:pt x="14895" y="19971"/>
                  </a:cubicBezTo>
                  <a:cubicBezTo>
                    <a:pt x="14877" y="20204"/>
                    <a:pt x="14883" y="20995"/>
                    <a:pt x="14858" y="21088"/>
                  </a:cubicBezTo>
                  <a:cubicBezTo>
                    <a:pt x="14858" y="21600"/>
                    <a:pt x="14779" y="21274"/>
                    <a:pt x="14749" y="21228"/>
                  </a:cubicBezTo>
                  <a:cubicBezTo>
                    <a:pt x="14718" y="21181"/>
                    <a:pt x="14712" y="20809"/>
                    <a:pt x="14675" y="20809"/>
                  </a:cubicBezTo>
                  <a:cubicBezTo>
                    <a:pt x="14639" y="20809"/>
                    <a:pt x="14566" y="21298"/>
                    <a:pt x="14529" y="21228"/>
                  </a:cubicBezTo>
                  <a:cubicBezTo>
                    <a:pt x="14492" y="21158"/>
                    <a:pt x="14488" y="20658"/>
                    <a:pt x="14456" y="20390"/>
                  </a:cubicBezTo>
                  <a:cubicBezTo>
                    <a:pt x="14356" y="19552"/>
                    <a:pt x="14348" y="19905"/>
                    <a:pt x="14273" y="19134"/>
                  </a:cubicBezTo>
                  <a:cubicBezTo>
                    <a:pt x="14255" y="18954"/>
                    <a:pt x="14248" y="18761"/>
                    <a:pt x="14236" y="18575"/>
                  </a:cubicBezTo>
                  <a:cubicBezTo>
                    <a:pt x="14199" y="18342"/>
                    <a:pt x="14155" y="18125"/>
                    <a:pt x="14126" y="17877"/>
                  </a:cubicBezTo>
                  <a:cubicBezTo>
                    <a:pt x="14065" y="17351"/>
                    <a:pt x="14117" y="17002"/>
                    <a:pt x="14053" y="17737"/>
                  </a:cubicBezTo>
                  <a:cubicBezTo>
                    <a:pt x="14016" y="17877"/>
                    <a:pt x="13974" y="17998"/>
                    <a:pt x="13943" y="18156"/>
                  </a:cubicBezTo>
                  <a:cubicBezTo>
                    <a:pt x="13900" y="18373"/>
                    <a:pt x="13880" y="18650"/>
                    <a:pt x="13833" y="18854"/>
                  </a:cubicBezTo>
                  <a:cubicBezTo>
                    <a:pt x="13793" y="19029"/>
                    <a:pt x="13735" y="19134"/>
                    <a:pt x="13687" y="19273"/>
                  </a:cubicBezTo>
                  <a:cubicBezTo>
                    <a:pt x="13650" y="19134"/>
                    <a:pt x="13617" y="18981"/>
                    <a:pt x="13577" y="18854"/>
                  </a:cubicBezTo>
                  <a:cubicBezTo>
                    <a:pt x="13543" y="18747"/>
                    <a:pt x="13506" y="18650"/>
                    <a:pt x="13467" y="18575"/>
                  </a:cubicBezTo>
                  <a:cubicBezTo>
                    <a:pt x="13290" y="18237"/>
                    <a:pt x="13342" y="18523"/>
                    <a:pt x="13211" y="19273"/>
                  </a:cubicBezTo>
                  <a:cubicBezTo>
                    <a:pt x="13174" y="19366"/>
                    <a:pt x="13145" y="19552"/>
                    <a:pt x="13101" y="19552"/>
                  </a:cubicBezTo>
                  <a:cubicBezTo>
                    <a:pt x="13066" y="19552"/>
                    <a:pt x="13057" y="19341"/>
                    <a:pt x="13027" y="19273"/>
                  </a:cubicBezTo>
                  <a:cubicBezTo>
                    <a:pt x="12994" y="19197"/>
                    <a:pt x="12954" y="19180"/>
                    <a:pt x="12918" y="19134"/>
                  </a:cubicBezTo>
                  <a:cubicBezTo>
                    <a:pt x="12881" y="19180"/>
                    <a:pt x="12838" y="19181"/>
                    <a:pt x="12808" y="19273"/>
                  </a:cubicBezTo>
                  <a:cubicBezTo>
                    <a:pt x="12773" y="19378"/>
                    <a:pt x="12776" y="19639"/>
                    <a:pt x="12735" y="19692"/>
                  </a:cubicBezTo>
                  <a:cubicBezTo>
                    <a:pt x="12606" y="19856"/>
                    <a:pt x="12563" y="19411"/>
                    <a:pt x="12515" y="19134"/>
                  </a:cubicBezTo>
                  <a:cubicBezTo>
                    <a:pt x="12466" y="19040"/>
                    <a:pt x="12410" y="18988"/>
                    <a:pt x="12368" y="18854"/>
                  </a:cubicBezTo>
                  <a:cubicBezTo>
                    <a:pt x="12147" y="18153"/>
                    <a:pt x="12448" y="18629"/>
                    <a:pt x="12185" y="18296"/>
                  </a:cubicBezTo>
                  <a:cubicBezTo>
                    <a:pt x="12125" y="18983"/>
                    <a:pt x="12155" y="18570"/>
                    <a:pt x="12112" y="19552"/>
                  </a:cubicBezTo>
                  <a:cubicBezTo>
                    <a:pt x="12095" y="19931"/>
                    <a:pt x="12063" y="20297"/>
                    <a:pt x="12039" y="20669"/>
                  </a:cubicBezTo>
                  <a:cubicBezTo>
                    <a:pt x="11990" y="20947"/>
                    <a:pt x="11948" y="21392"/>
                    <a:pt x="11819" y="21228"/>
                  </a:cubicBezTo>
                  <a:cubicBezTo>
                    <a:pt x="11777" y="21175"/>
                    <a:pt x="11770" y="20948"/>
                    <a:pt x="11746" y="20809"/>
                  </a:cubicBezTo>
                  <a:cubicBezTo>
                    <a:pt x="11697" y="20669"/>
                    <a:pt x="11642" y="20555"/>
                    <a:pt x="11599" y="20390"/>
                  </a:cubicBezTo>
                  <a:cubicBezTo>
                    <a:pt x="11528" y="20119"/>
                    <a:pt x="11519" y="19893"/>
                    <a:pt x="11489" y="19552"/>
                  </a:cubicBezTo>
                  <a:lnTo>
                    <a:pt x="11416" y="18715"/>
                  </a:lnTo>
                  <a:cubicBezTo>
                    <a:pt x="11331" y="17745"/>
                    <a:pt x="11307" y="17739"/>
                    <a:pt x="11160" y="17179"/>
                  </a:cubicBezTo>
                  <a:cubicBezTo>
                    <a:pt x="11148" y="17319"/>
                    <a:pt x="11141" y="17466"/>
                    <a:pt x="11123" y="17598"/>
                  </a:cubicBezTo>
                  <a:cubicBezTo>
                    <a:pt x="11039" y="18240"/>
                    <a:pt x="10871" y="18611"/>
                    <a:pt x="10720" y="18994"/>
                  </a:cubicBezTo>
                  <a:cubicBezTo>
                    <a:pt x="10663" y="19140"/>
                    <a:pt x="10623" y="19366"/>
                    <a:pt x="10574" y="19552"/>
                  </a:cubicBezTo>
                  <a:cubicBezTo>
                    <a:pt x="10525" y="19599"/>
                    <a:pt x="10477" y="19724"/>
                    <a:pt x="10427" y="19692"/>
                  </a:cubicBezTo>
                  <a:cubicBezTo>
                    <a:pt x="10388" y="19667"/>
                    <a:pt x="10290" y="19047"/>
                    <a:pt x="10281" y="18994"/>
                  </a:cubicBezTo>
                  <a:cubicBezTo>
                    <a:pt x="10065" y="18378"/>
                    <a:pt x="10178" y="18411"/>
                    <a:pt x="9951" y="19273"/>
                  </a:cubicBezTo>
                  <a:cubicBezTo>
                    <a:pt x="9910" y="19326"/>
                    <a:pt x="9727" y="19570"/>
                    <a:pt x="9695" y="19552"/>
                  </a:cubicBezTo>
                  <a:cubicBezTo>
                    <a:pt x="9652" y="19529"/>
                    <a:pt x="9626" y="19332"/>
                    <a:pt x="9585" y="19273"/>
                  </a:cubicBezTo>
                  <a:cubicBezTo>
                    <a:pt x="9527" y="19190"/>
                    <a:pt x="9463" y="19180"/>
                    <a:pt x="9402" y="19134"/>
                  </a:cubicBezTo>
                  <a:cubicBezTo>
                    <a:pt x="9316" y="20116"/>
                    <a:pt x="9428" y="18903"/>
                    <a:pt x="9292" y="20111"/>
                  </a:cubicBezTo>
                  <a:cubicBezTo>
                    <a:pt x="9277" y="20246"/>
                    <a:pt x="9289" y="20457"/>
                    <a:pt x="9256" y="20530"/>
                  </a:cubicBezTo>
                  <a:cubicBezTo>
                    <a:pt x="9191" y="20670"/>
                    <a:pt x="9109" y="20623"/>
                    <a:pt x="9036" y="20669"/>
                  </a:cubicBezTo>
                  <a:cubicBezTo>
                    <a:pt x="8968" y="20410"/>
                    <a:pt x="8945" y="20287"/>
                    <a:pt x="8853" y="20111"/>
                  </a:cubicBezTo>
                  <a:cubicBezTo>
                    <a:pt x="8818" y="20045"/>
                    <a:pt x="8776" y="20047"/>
                    <a:pt x="8743" y="19971"/>
                  </a:cubicBezTo>
                  <a:cubicBezTo>
                    <a:pt x="8698" y="19867"/>
                    <a:pt x="8614" y="19427"/>
                    <a:pt x="8596" y="19273"/>
                  </a:cubicBezTo>
                  <a:cubicBezTo>
                    <a:pt x="8577" y="19097"/>
                    <a:pt x="8572" y="18901"/>
                    <a:pt x="8560" y="18715"/>
                  </a:cubicBezTo>
                  <a:cubicBezTo>
                    <a:pt x="8533" y="18311"/>
                    <a:pt x="8459" y="17977"/>
                    <a:pt x="8413" y="17598"/>
                  </a:cubicBezTo>
                  <a:cubicBezTo>
                    <a:pt x="8397" y="17464"/>
                    <a:pt x="8389" y="17319"/>
                    <a:pt x="8377" y="17179"/>
                  </a:cubicBezTo>
                  <a:cubicBezTo>
                    <a:pt x="8241" y="17696"/>
                    <a:pt x="8323" y="17349"/>
                    <a:pt x="8157" y="18296"/>
                  </a:cubicBezTo>
                  <a:lnTo>
                    <a:pt x="8047" y="18575"/>
                  </a:lnTo>
                  <a:cubicBezTo>
                    <a:pt x="7974" y="18761"/>
                    <a:pt x="7946" y="19125"/>
                    <a:pt x="7901" y="19413"/>
                  </a:cubicBezTo>
                  <a:cubicBezTo>
                    <a:pt x="7873" y="19591"/>
                    <a:pt x="7855" y="19791"/>
                    <a:pt x="7827" y="19971"/>
                  </a:cubicBezTo>
                  <a:cubicBezTo>
                    <a:pt x="7806" y="20117"/>
                    <a:pt x="7774" y="20240"/>
                    <a:pt x="7754" y="20390"/>
                  </a:cubicBezTo>
                  <a:cubicBezTo>
                    <a:pt x="7668" y="21049"/>
                    <a:pt x="7712" y="20839"/>
                    <a:pt x="7728" y="20758"/>
                  </a:cubicBezTo>
                  <a:cubicBezTo>
                    <a:pt x="7719" y="20808"/>
                    <a:pt x="7695" y="20939"/>
                    <a:pt x="7644" y="21228"/>
                  </a:cubicBezTo>
                  <a:cubicBezTo>
                    <a:pt x="7608" y="21181"/>
                    <a:pt x="7565" y="21180"/>
                    <a:pt x="7534" y="21088"/>
                  </a:cubicBezTo>
                  <a:cubicBezTo>
                    <a:pt x="7500" y="20983"/>
                    <a:pt x="7487" y="20806"/>
                    <a:pt x="7461" y="20669"/>
                  </a:cubicBezTo>
                  <a:cubicBezTo>
                    <a:pt x="7426" y="20480"/>
                    <a:pt x="7388" y="20297"/>
                    <a:pt x="7351" y="20111"/>
                  </a:cubicBezTo>
                  <a:cubicBezTo>
                    <a:pt x="7303" y="20018"/>
                    <a:pt x="7244" y="19979"/>
                    <a:pt x="7205" y="19832"/>
                  </a:cubicBezTo>
                  <a:cubicBezTo>
                    <a:pt x="7178" y="19728"/>
                    <a:pt x="7193" y="19526"/>
                    <a:pt x="7168" y="19413"/>
                  </a:cubicBezTo>
                  <a:cubicBezTo>
                    <a:pt x="7129" y="19234"/>
                    <a:pt x="7071" y="19134"/>
                    <a:pt x="7022" y="18994"/>
                  </a:cubicBezTo>
                  <a:cubicBezTo>
                    <a:pt x="6812" y="18728"/>
                    <a:pt x="6997" y="18809"/>
                    <a:pt x="6839" y="19413"/>
                  </a:cubicBezTo>
                  <a:cubicBezTo>
                    <a:pt x="6800" y="19560"/>
                    <a:pt x="6741" y="19599"/>
                    <a:pt x="6692" y="19692"/>
                  </a:cubicBezTo>
                  <a:cubicBezTo>
                    <a:pt x="6692" y="19692"/>
                    <a:pt x="6557" y="19268"/>
                    <a:pt x="6509" y="18994"/>
                  </a:cubicBezTo>
                  <a:cubicBezTo>
                    <a:pt x="6320" y="17912"/>
                    <a:pt x="6638" y="18857"/>
                    <a:pt x="6363" y="18156"/>
                  </a:cubicBezTo>
                  <a:cubicBezTo>
                    <a:pt x="6212" y="18348"/>
                    <a:pt x="6255" y="18183"/>
                    <a:pt x="6180" y="18854"/>
                  </a:cubicBezTo>
                  <a:cubicBezTo>
                    <a:pt x="6164" y="18990"/>
                    <a:pt x="6177" y="19207"/>
                    <a:pt x="6143" y="19273"/>
                  </a:cubicBezTo>
                  <a:cubicBezTo>
                    <a:pt x="5975" y="19594"/>
                    <a:pt x="5912" y="19445"/>
                    <a:pt x="5777" y="19273"/>
                  </a:cubicBezTo>
                  <a:cubicBezTo>
                    <a:pt x="5740" y="19366"/>
                    <a:pt x="5692" y="19416"/>
                    <a:pt x="5667" y="19552"/>
                  </a:cubicBezTo>
                  <a:cubicBezTo>
                    <a:pt x="5591" y="19956"/>
                    <a:pt x="5587" y="20492"/>
                    <a:pt x="5557" y="20948"/>
                  </a:cubicBezTo>
                  <a:cubicBezTo>
                    <a:pt x="5548" y="21091"/>
                    <a:pt x="5533" y="21228"/>
                    <a:pt x="5520" y="21367"/>
                  </a:cubicBezTo>
                  <a:cubicBezTo>
                    <a:pt x="5472" y="21321"/>
                    <a:pt x="5420" y="21303"/>
                    <a:pt x="5374" y="21228"/>
                  </a:cubicBezTo>
                  <a:cubicBezTo>
                    <a:pt x="5292" y="21094"/>
                    <a:pt x="5161" y="20609"/>
                    <a:pt x="5118" y="20390"/>
                  </a:cubicBezTo>
                  <a:cubicBezTo>
                    <a:pt x="5085" y="20224"/>
                    <a:pt x="5069" y="20018"/>
                    <a:pt x="5044" y="19832"/>
                  </a:cubicBezTo>
                  <a:cubicBezTo>
                    <a:pt x="4996" y="19739"/>
                    <a:pt x="4936" y="19700"/>
                    <a:pt x="4898" y="19552"/>
                  </a:cubicBezTo>
                  <a:cubicBezTo>
                    <a:pt x="4871" y="19448"/>
                    <a:pt x="4881" y="19260"/>
                    <a:pt x="4861" y="19134"/>
                  </a:cubicBezTo>
                  <a:cubicBezTo>
                    <a:pt x="4774" y="18580"/>
                    <a:pt x="4786" y="18829"/>
                    <a:pt x="4791" y="18909"/>
                  </a:cubicBezTo>
                  <a:cubicBezTo>
                    <a:pt x="4788" y="18862"/>
                    <a:pt x="4777" y="18730"/>
                    <a:pt x="4751" y="18436"/>
                  </a:cubicBezTo>
                  <a:cubicBezTo>
                    <a:pt x="4751" y="18436"/>
                    <a:pt x="4625" y="17985"/>
                    <a:pt x="4568" y="17737"/>
                  </a:cubicBezTo>
                  <a:cubicBezTo>
                    <a:pt x="4492" y="17404"/>
                    <a:pt x="4493" y="17295"/>
                    <a:pt x="4458" y="16900"/>
                  </a:cubicBezTo>
                  <a:cubicBezTo>
                    <a:pt x="4422" y="16946"/>
                    <a:pt x="4379" y="16947"/>
                    <a:pt x="4349" y="17039"/>
                  </a:cubicBezTo>
                  <a:cubicBezTo>
                    <a:pt x="4263" y="17301"/>
                    <a:pt x="4236" y="18005"/>
                    <a:pt x="4202" y="18296"/>
                  </a:cubicBezTo>
                  <a:cubicBezTo>
                    <a:pt x="4184" y="18449"/>
                    <a:pt x="4151" y="18569"/>
                    <a:pt x="4129" y="18715"/>
                  </a:cubicBezTo>
                  <a:cubicBezTo>
                    <a:pt x="4065" y="19144"/>
                    <a:pt x="4011" y="19631"/>
                    <a:pt x="3982" y="20111"/>
                  </a:cubicBezTo>
                  <a:cubicBezTo>
                    <a:pt x="3899" y="21485"/>
                    <a:pt x="4014" y="20697"/>
                    <a:pt x="3872" y="21507"/>
                  </a:cubicBezTo>
                  <a:lnTo>
                    <a:pt x="3726" y="20669"/>
                  </a:lnTo>
                  <a:cubicBezTo>
                    <a:pt x="3445" y="19065"/>
                    <a:pt x="3602" y="20642"/>
                    <a:pt x="3506" y="19552"/>
                  </a:cubicBezTo>
                  <a:cubicBezTo>
                    <a:pt x="3224" y="18836"/>
                    <a:pt x="3599" y="19939"/>
                    <a:pt x="3360" y="18296"/>
                  </a:cubicBezTo>
                  <a:cubicBezTo>
                    <a:pt x="3333" y="18114"/>
                    <a:pt x="3262" y="18110"/>
                    <a:pt x="3213" y="18017"/>
                  </a:cubicBezTo>
                  <a:lnTo>
                    <a:pt x="3177" y="18436"/>
                  </a:lnTo>
                  <a:lnTo>
                    <a:pt x="3103" y="19273"/>
                  </a:lnTo>
                  <a:cubicBezTo>
                    <a:pt x="3079" y="19413"/>
                    <a:pt x="3050" y="19542"/>
                    <a:pt x="3030" y="19692"/>
                  </a:cubicBezTo>
                  <a:cubicBezTo>
                    <a:pt x="3004" y="19892"/>
                    <a:pt x="2969" y="20490"/>
                    <a:pt x="2957" y="20669"/>
                  </a:cubicBezTo>
                  <a:cubicBezTo>
                    <a:pt x="2920" y="20623"/>
                    <a:pt x="2882" y="20595"/>
                    <a:pt x="2847" y="20530"/>
                  </a:cubicBezTo>
                  <a:cubicBezTo>
                    <a:pt x="2755" y="20354"/>
                    <a:pt x="2732" y="20231"/>
                    <a:pt x="2664" y="19971"/>
                  </a:cubicBezTo>
                  <a:cubicBezTo>
                    <a:pt x="2633" y="19853"/>
                    <a:pt x="2615" y="19692"/>
                    <a:pt x="2591" y="19552"/>
                  </a:cubicBezTo>
                  <a:cubicBezTo>
                    <a:pt x="2542" y="19273"/>
                    <a:pt x="2497" y="18983"/>
                    <a:pt x="2444" y="18715"/>
                  </a:cubicBezTo>
                  <a:cubicBezTo>
                    <a:pt x="2369" y="18330"/>
                    <a:pt x="2320" y="18437"/>
                    <a:pt x="2261" y="17877"/>
                  </a:cubicBezTo>
                  <a:cubicBezTo>
                    <a:pt x="2234" y="17614"/>
                    <a:pt x="2237" y="17319"/>
                    <a:pt x="2225" y="17039"/>
                  </a:cubicBezTo>
                  <a:cubicBezTo>
                    <a:pt x="2096" y="16301"/>
                    <a:pt x="2162" y="16458"/>
                    <a:pt x="2078" y="17737"/>
                  </a:cubicBezTo>
                  <a:lnTo>
                    <a:pt x="1932" y="18575"/>
                  </a:lnTo>
                  <a:cubicBezTo>
                    <a:pt x="1893" y="18794"/>
                    <a:pt x="1825" y="18919"/>
                    <a:pt x="1785" y="19134"/>
                  </a:cubicBezTo>
                  <a:cubicBezTo>
                    <a:pt x="1635" y="19932"/>
                    <a:pt x="1919" y="19228"/>
                    <a:pt x="1602" y="19832"/>
                  </a:cubicBezTo>
                  <a:cubicBezTo>
                    <a:pt x="1454" y="18983"/>
                    <a:pt x="1594" y="19885"/>
                    <a:pt x="1492" y="18854"/>
                  </a:cubicBezTo>
                  <a:cubicBezTo>
                    <a:pt x="1473" y="18659"/>
                    <a:pt x="1467" y="18397"/>
                    <a:pt x="1419" y="18296"/>
                  </a:cubicBezTo>
                  <a:cubicBezTo>
                    <a:pt x="1343" y="18136"/>
                    <a:pt x="1248" y="18203"/>
                    <a:pt x="1163" y="18156"/>
                  </a:cubicBezTo>
                  <a:cubicBezTo>
                    <a:pt x="1126" y="18203"/>
                    <a:pt x="1083" y="18204"/>
                    <a:pt x="1053" y="18296"/>
                  </a:cubicBezTo>
                  <a:cubicBezTo>
                    <a:pt x="1018" y="18401"/>
                    <a:pt x="999" y="18565"/>
                    <a:pt x="980" y="18715"/>
                  </a:cubicBezTo>
                  <a:cubicBezTo>
                    <a:pt x="920" y="19172"/>
                    <a:pt x="928" y="19797"/>
                    <a:pt x="906" y="20250"/>
                  </a:cubicBezTo>
                  <a:cubicBezTo>
                    <a:pt x="899" y="20395"/>
                    <a:pt x="897" y="20565"/>
                    <a:pt x="870" y="20669"/>
                  </a:cubicBezTo>
                  <a:cubicBezTo>
                    <a:pt x="831" y="20816"/>
                    <a:pt x="772" y="20855"/>
                    <a:pt x="723" y="20948"/>
                  </a:cubicBezTo>
                  <a:cubicBezTo>
                    <a:pt x="637" y="20454"/>
                    <a:pt x="642" y="20423"/>
                    <a:pt x="503" y="19971"/>
                  </a:cubicBezTo>
                  <a:cubicBezTo>
                    <a:pt x="470" y="19862"/>
                    <a:pt x="425" y="19811"/>
                    <a:pt x="394" y="19692"/>
                  </a:cubicBezTo>
                  <a:cubicBezTo>
                    <a:pt x="362" y="19573"/>
                    <a:pt x="355" y="19378"/>
                    <a:pt x="320" y="19273"/>
                  </a:cubicBezTo>
                  <a:cubicBezTo>
                    <a:pt x="143" y="18732"/>
                    <a:pt x="254" y="19629"/>
                    <a:pt x="174" y="18715"/>
                  </a:cubicBezTo>
                  <a:cubicBezTo>
                    <a:pt x="72" y="18326"/>
                    <a:pt x="127" y="18500"/>
                    <a:pt x="0" y="18179"/>
                  </a:cubicBezTo>
                  <a:close/>
                </a:path>
              </a:pathLst>
            </a:custGeom>
            <a:solidFill>
              <a:srgbClr val="F2F2F2"/>
            </a:solidFill>
            <a:ln w="25400" cap="flat">
              <a:solidFill>
                <a:srgbClr val="F2F2F2"/>
              </a:solidFill>
              <a:prstDash val="solid"/>
              <a:bevel/>
            </a:ln>
            <a:effectLst>
              <a:outerShdw sx="100000" sy="100000" kx="0" ky="0" algn="b" rotWithShape="0" blurRad="50800" dist="38100" dir="5400000">
                <a:srgbClr val="000000">
                  <a:alpha val="40000"/>
                </a:srgbClr>
              </a:outerShdw>
            </a:effectLst>
          </p:spPr>
          <p:txBody>
            <a:bodyPr wrap="square" lIns="0" tIns="0" rIns="0" bIns="0" numCol="1" anchor="ctr">
              <a:noAutofit/>
            </a:bodyPr>
            <a:lstStyle/>
            <a:p>
              <a:pPr lvl="0" algn="ctr">
                <a:defRPr>
                  <a:solidFill>
                    <a:srgbClr val="FFFFFF"/>
                  </a:solidFill>
                </a:defRPr>
              </a:pPr>
            </a:p>
          </p:txBody>
        </p:sp>
        <p:sp>
          <p:nvSpPr>
            <p:cNvPr id="121" name="Shape 121"/>
            <p:cNvSpPr/>
            <p:nvPr/>
          </p:nvSpPr>
          <p:spPr>
            <a:xfrm>
              <a:off x="131373" y="565897"/>
              <a:ext cx="4245428"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vl1pPr>
            </a:lstStyle>
            <a:p>
              <a:pPr lvl="0">
                <a:defRPr sz="1800"/>
              </a:pPr>
              <a:r>
                <a:rPr sz="2400"/>
                <a:t>On Orbitz, Mac Users Steered to Pricier Hotels</a:t>
              </a:r>
            </a:p>
          </p:txBody>
        </p:sp>
        <p:pic>
          <p:nvPicPr>
            <p:cNvPr id="122" name="image16.png" descr="C:\Users\bowli_000\Desktop\assets\The_Wall_Street_Journal_Logo.png"/>
            <p:cNvPicPr/>
            <p:nvPr/>
          </p:nvPicPr>
          <p:blipFill>
            <a:blip r:embed="rId3">
              <a:extLst/>
            </a:blip>
            <a:stretch>
              <a:fillRect/>
            </a:stretch>
          </p:blipFill>
          <p:spPr>
            <a:xfrm>
              <a:off x="239662" y="145261"/>
              <a:ext cx="4137140" cy="355002"/>
            </a:xfrm>
            <a:prstGeom prst="rect">
              <a:avLst/>
            </a:prstGeom>
            <a:ln w="12700" cap="flat">
              <a:noFill/>
              <a:miter lim="400000"/>
            </a:ln>
            <a:effectLst/>
          </p:spPr>
        </p:pic>
      </p:gr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lvl="0">
              <a:defRPr sz="1800">
                <a:solidFill>
                  <a:srgbClr val="000000"/>
                </a:solidFill>
              </a:defRPr>
            </a:pPr>
            <a:r>
              <a:rPr sz="4400">
                <a:solidFill>
                  <a:srgbClr val="464646"/>
                </a:solidFill>
              </a:rPr>
              <a:t>Goals of Our Work</a:t>
            </a:r>
          </a:p>
        </p:txBody>
      </p:sp>
      <p:sp>
        <p:nvSpPr>
          <p:cNvPr id="128" name="Shape 12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a:solidFill>
                  <a:srgbClr val="000000"/>
                </a:solidFill>
              </a:defRPr>
            </a:pPr>
            <a:fld id="{86CB4B4D-7CA3-9044-876B-883B54F8677D}" type="slidenum">
              <a:rPr b="1">
                <a:solidFill>
                  <a:srgbClr val="FFFFFF"/>
                </a:solidFill>
              </a:rPr>
            </a:fld>
          </a:p>
        </p:txBody>
      </p:sp>
      <p:sp>
        <p:nvSpPr>
          <p:cNvPr id="129" name="Shape 129"/>
          <p:cNvSpPr/>
          <p:nvPr>
            <p:ph type="body" idx="1"/>
          </p:nvPr>
        </p:nvSpPr>
        <p:spPr>
          <a:prstGeom prst="rect">
            <a:avLst/>
          </a:prstGeom>
        </p:spPr>
        <p:txBody>
          <a:bodyPr/>
          <a:lstStyle/>
          <a:p>
            <a:pPr lvl="0">
              <a:defRPr sz="1800"/>
            </a:pPr>
            <a:r>
              <a:rPr sz="2900"/>
              <a:t>Methodology to measure personalization of e-commerce</a:t>
            </a:r>
            <a:endParaRPr sz="2900"/>
          </a:p>
          <a:p>
            <a:pPr lvl="0">
              <a:defRPr sz="1800"/>
            </a:pPr>
            <a:endParaRPr sz="2900"/>
          </a:p>
          <a:p>
            <a:pPr lvl="0">
              <a:spcBef>
                <a:spcPts val="0"/>
              </a:spcBef>
              <a:defRPr sz="1800"/>
            </a:pPr>
            <a:r>
              <a:rPr sz="2900"/>
              <a:t>Measure personalization on e-commerce sites</a:t>
            </a:r>
            <a:endParaRPr sz="2900"/>
          </a:p>
          <a:p>
            <a:pPr lvl="1">
              <a:defRPr sz="1800"/>
            </a:pPr>
            <a:r>
              <a:rPr sz="2700"/>
              <a:t>Price Discrimination</a:t>
            </a:r>
            <a:endParaRPr sz="2700"/>
          </a:p>
          <a:p>
            <a:pPr lvl="2">
              <a:defRPr sz="1800"/>
            </a:pPr>
            <a:r>
              <a:rPr sz="2500"/>
              <a:t> Are the same products offered at different prices to people?</a:t>
            </a:r>
            <a:endParaRPr sz="2500"/>
          </a:p>
          <a:p>
            <a:pPr lvl="1">
              <a:defRPr sz="1800"/>
            </a:pPr>
            <a:r>
              <a:rPr sz="2700"/>
              <a:t>Price Steering</a:t>
            </a:r>
            <a:endParaRPr sz="2700"/>
          </a:p>
          <a:p>
            <a:pPr lvl="2">
              <a:defRPr sz="1800"/>
            </a:pPr>
            <a:r>
              <a:rPr sz="2500"/>
              <a:t>Are products presented in a different order?</a:t>
            </a:r>
            <a:endParaRPr sz="2500"/>
          </a:p>
          <a:p>
            <a:pPr lvl="2">
              <a:defRPr sz="1800"/>
            </a:pPr>
            <a:r>
              <a:rPr sz="2500"/>
              <a:t>Do some people see more expensive products?</a:t>
            </a:r>
            <a:endParaRPr sz="2500"/>
          </a:p>
          <a:p>
            <a:pPr lvl="2">
              <a:defRPr sz="1800"/>
            </a:pPr>
            <a:endParaRPr sz="2500"/>
          </a:p>
          <a:p>
            <a:pPr lvl="0">
              <a:defRPr sz="1800"/>
            </a:pPr>
            <a:r>
              <a:rPr sz="2900"/>
              <a:t>Explore how online retailers personalize</a:t>
            </a:r>
            <a:endParaRPr sz="2900"/>
          </a:p>
          <a:p>
            <a:pPr lvl="1">
              <a:defRPr sz="1800"/>
            </a:pPr>
            <a:r>
              <a:rPr sz="2700"/>
              <a:t>What features do their algorithms personalize on?</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body" idx="1"/>
          </p:nvPr>
        </p:nvSpPr>
        <p:spPr>
          <a:xfrm>
            <a:off x="450376" y="2214183"/>
            <a:ext cx="8338781" cy="3807726"/>
          </a:xfrm>
          <a:prstGeom prst="rect">
            <a:avLst/>
          </a:prstGeom>
        </p:spPr>
        <p:txBody>
          <a:bodyPr/>
          <a:lstStyle/>
          <a:p>
            <a:pPr lvl="0" marL="898071" indent="-898071">
              <a:buClr>
                <a:srgbClr val="DA1F28"/>
              </a:buClr>
              <a:buSzPct val="60000"/>
              <a:buFont typeface="Wingdings"/>
              <a:buChar char="❑"/>
              <a:defRPr sz="1800">
                <a:solidFill>
                  <a:srgbClr val="000000"/>
                </a:solidFill>
              </a:defRPr>
            </a:pPr>
            <a:r>
              <a:rPr sz="4400">
                <a:solidFill>
                  <a:srgbClr val="464646"/>
                </a:solidFill>
              </a:rPr>
              <a:t>Methodology</a:t>
            </a:r>
            <a:endParaRPr sz="4400">
              <a:solidFill>
                <a:srgbClr val="464646"/>
              </a:solidFill>
            </a:endParaRPr>
          </a:p>
          <a:p>
            <a:pPr lvl="0" marL="898071" indent="-898071">
              <a:buClr>
                <a:srgbClr val="DA1F28"/>
              </a:buClr>
              <a:buSzPct val="60000"/>
              <a:buFont typeface="Wingdings"/>
              <a:buChar char="❑"/>
              <a:defRPr sz="1800">
                <a:solidFill>
                  <a:srgbClr val="000000"/>
                </a:solidFill>
              </a:defRPr>
            </a:pPr>
            <a:r>
              <a:rPr sz="4400">
                <a:solidFill>
                  <a:srgbClr val="464646"/>
                </a:solidFill>
              </a:rPr>
              <a:t>Measuring Price Discrimination</a:t>
            </a:r>
            <a:endParaRPr sz="4400">
              <a:solidFill>
                <a:srgbClr val="464646"/>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888888"/>
                </a:solidFill>
              </a:rPr>
              <a:t>Real User Accounts (extent)</a:t>
            </a:r>
            <a:endParaRPr>
              <a:solidFill>
                <a:srgbClr val="888888"/>
              </a:solidFill>
            </a:endParaRPr>
          </a:p>
          <a:p>
            <a:pPr lvl="1" marL="1719579" indent="-1079499">
              <a:spcBef>
                <a:spcPts val="500"/>
              </a:spcBef>
              <a:buClr>
                <a:srgbClr val="2B507A"/>
              </a:buClr>
              <a:buSzPct val="70000"/>
              <a:buFont typeface="Wingdings"/>
              <a:buChar char="❑"/>
              <a:defRPr sz="1800">
                <a:solidFill>
                  <a:srgbClr val="000000"/>
                </a:solidFill>
              </a:defRPr>
            </a:pPr>
            <a:r>
              <a:rPr sz="3400">
                <a:solidFill>
                  <a:srgbClr val="888888"/>
                </a:solidFill>
              </a:rPr>
              <a:t>Synthetic User Accounts (features)</a:t>
            </a:r>
            <a:endParaRPr>
              <a:solidFill>
                <a:srgbClr val="888888"/>
              </a:solidFill>
            </a:endParaRPr>
          </a:p>
          <a:p>
            <a:pPr lvl="0" marL="898071" indent="-898071">
              <a:buClr>
                <a:srgbClr val="DA1F28"/>
              </a:buClr>
              <a:buSzPct val="60000"/>
              <a:buFont typeface="Wingdings"/>
              <a:buChar char="❑"/>
              <a:defRPr sz="1800">
                <a:solidFill>
                  <a:srgbClr val="000000"/>
                </a:solidFill>
              </a:defRPr>
            </a:pPr>
            <a:r>
              <a:rPr sz="4400">
                <a:solidFill>
                  <a:srgbClr val="464646"/>
                </a:solidFill>
              </a:rPr>
              <a:t>Conclusion</a:t>
            </a:r>
          </a:p>
        </p:txBody>
      </p:sp>
      <p:sp>
        <p:nvSpPr>
          <p:cNvPr id="134" name="Shape 134"/>
          <p:cNvSpPr/>
          <p:nvPr>
            <p:ph type="title"/>
          </p:nvPr>
        </p:nvSpPr>
        <p:spPr>
          <a:xfrm>
            <a:off x="1371600" y="304800"/>
            <a:ext cx="7620000" cy="990600"/>
          </a:xfrm>
          <a:prstGeom prst="rect">
            <a:avLst/>
          </a:prstGeom>
        </p:spPr>
        <p:txBody>
          <a:bodyPr/>
          <a:lstStyle/>
          <a:p>
            <a:pPr lvl="0">
              <a:defRPr sz="1800">
                <a:solidFill>
                  <a:srgbClr val="000000"/>
                </a:solidFill>
              </a:defRPr>
            </a:pPr>
            <a:r>
              <a:rPr sz="4400">
                <a:solidFill>
                  <a:srgbClr val="FFFFFF"/>
                </a:solidFill>
              </a:rPr>
              <a:t>Outline</a:t>
            </a:r>
          </a:p>
        </p:txBody>
      </p:sp>
      <p:sp>
        <p:nvSpPr>
          <p:cNvPr id="135" name="Shape 135"/>
          <p:cNvSpPr/>
          <p:nvPr>
            <p:ph type="sldNum" sz="quarter" idx="2"/>
          </p:nvPr>
        </p:nvSpPr>
        <p:spPr>
          <a:xfrm>
            <a:off x="0" y="557529"/>
            <a:ext cx="1295400" cy="43434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b="0" sz="1800">
                <a:solidFill>
                  <a:srgbClr val="000000"/>
                </a:solidFill>
              </a:defRPr>
            </a:pPr>
            <a:fld id="{86CB4B4D-7CA3-9044-876B-883B54F8677D}" type="slidenum">
              <a:rPr b="1" sz="2400">
                <a:solidFill>
                  <a:srgbClr val="FFFFFF"/>
                </a:solidFill>
              </a:rPr>
            </a:fld>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lIns="0" tIns="0" rIns="0" bIns="0"/>
          <a:lstStyle/>
          <a:p>
            <a:pPr lvl="0">
              <a:defRPr sz="1800">
                <a:solidFill>
                  <a:srgbClr val="000000"/>
                </a:solidFill>
              </a:defRPr>
            </a:pPr>
            <a:r>
              <a:rPr sz="4400">
                <a:solidFill>
                  <a:srgbClr val="464646"/>
                </a:solidFill>
              </a:rPr>
              <a:t>Scope of measurements</a:t>
            </a:r>
          </a:p>
        </p:txBody>
      </p:sp>
      <p:sp>
        <p:nvSpPr>
          <p:cNvPr id="140" name="Shape 140"/>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b="0">
                <a:solidFill>
                  <a:srgbClr val="000000"/>
                </a:solidFill>
              </a:defRPr>
            </a:pPr>
            <a:fld id="{86CB4B4D-7CA3-9044-876B-883B54F8677D}" type="slidenum">
              <a:rPr b="1">
                <a:solidFill>
                  <a:srgbClr val="FFFFFF"/>
                </a:solidFill>
              </a:rPr>
            </a:fld>
          </a:p>
        </p:txBody>
      </p:sp>
      <p:pic>
        <p:nvPicPr>
          <p:cNvPr id="141" name="Screen Shot 2014-10-24 at 2.28.45 PM.png"/>
          <p:cNvPicPr/>
          <p:nvPr/>
        </p:nvPicPr>
        <p:blipFill>
          <a:blip r:embed="rId3">
            <a:extLst/>
          </a:blip>
          <a:stretch>
            <a:fillRect/>
          </a:stretch>
        </p:blipFill>
        <p:spPr>
          <a:xfrm>
            <a:off x="251896" y="4744925"/>
            <a:ext cx="2520776" cy="1889933"/>
          </a:xfrm>
          <a:prstGeom prst="rect">
            <a:avLst/>
          </a:prstGeom>
          <a:ln w="12700">
            <a:miter lim="400000"/>
          </a:ln>
        </p:spPr>
      </p:pic>
      <p:sp>
        <p:nvSpPr>
          <p:cNvPr id="142" name="Shape 142"/>
          <p:cNvSpPr/>
          <p:nvPr/>
        </p:nvSpPr>
        <p:spPr>
          <a:xfrm>
            <a:off x="207676" y="1677831"/>
            <a:ext cx="4118631" cy="485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800"/>
            </a:lvl1pPr>
          </a:lstStyle>
          <a:p>
            <a:pPr lvl="0">
              <a:defRPr sz="1800"/>
            </a:pPr>
            <a:r>
              <a:rPr sz="2800"/>
              <a:t>10 General retailers</a:t>
            </a:r>
          </a:p>
        </p:txBody>
      </p:sp>
      <p:sp>
        <p:nvSpPr>
          <p:cNvPr id="143" name="Shape 143"/>
          <p:cNvSpPr/>
          <p:nvPr/>
        </p:nvSpPr>
        <p:spPr>
          <a:xfrm>
            <a:off x="711496" y="2124871"/>
            <a:ext cx="7885959" cy="294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300">
                <a:latin typeface="Courier"/>
                <a:ea typeface="Courier"/>
                <a:cs typeface="Courier"/>
                <a:sym typeface="Courier"/>
              </a:defRPr>
            </a:lvl1pPr>
          </a:lstStyle>
          <a:p>
            <a:pPr lvl="0">
              <a:defRPr sz="1800"/>
            </a:pPr>
            <a:r>
              <a:rPr sz="1300"/>
              <a:t>BestBuy CDW HomeDepot JCPenney Macy’s NewEgg OfficeDepot Sears Staples Walmart</a:t>
            </a:r>
          </a:p>
        </p:txBody>
      </p:sp>
      <p:sp>
        <p:nvSpPr>
          <p:cNvPr id="144" name="Shape 144"/>
          <p:cNvSpPr/>
          <p:nvPr/>
        </p:nvSpPr>
        <p:spPr>
          <a:xfrm>
            <a:off x="235623" y="3523695"/>
            <a:ext cx="8913905" cy="485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800"/>
            </a:lvl1pPr>
          </a:lstStyle>
          <a:p>
            <a:pPr lvl="0">
              <a:defRPr sz="1800"/>
            </a:pPr>
            <a:r>
              <a:rPr sz="2800"/>
              <a:t>Focus on products retuned by searches, 20 search terms / site</a:t>
            </a:r>
          </a:p>
        </p:txBody>
      </p:sp>
      <p:sp>
        <p:nvSpPr>
          <p:cNvPr id="145" name="Shape 145"/>
          <p:cNvSpPr/>
          <p:nvPr/>
        </p:nvSpPr>
        <p:spPr>
          <a:xfrm>
            <a:off x="245776" y="2621995"/>
            <a:ext cx="4797783" cy="485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800"/>
            </a:lvl1pPr>
          </a:lstStyle>
          <a:p>
            <a:pPr lvl="0">
              <a:defRPr sz="1800"/>
            </a:pPr>
            <a:r>
              <a:rPr sz="2800"/>
              <a:t>6 travel sites (hotels &amp; car rental)</a:t>
            </a:r>
          </a:p>
        </p:txBody>
      </p:sp>
      <p:sp>
        <p:nvSpPr>
          <p:cNvPr id="146" name="Shape 146"/>
          <p:cNvSpPr/>
          <p:nvPr/>
        </p:nvSpPr>
        <p:spPr>
          <a:xfrm>
            <a:off x="753776" y="3049372"/>
            <a:ext cx="6147784" cy="2946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300">
                <a:latin typeface="Courier"/>
                <a:ea typeface="Courier"/>
                <a:cs typeface="Courier"/>
                <a:sym typeface="Courier"/>
              </a:defRPr>
            </a:lvl1pPr>
          </a:lstStyle>
          <a:p>
            <a:pPr lvl="0">
              <a:defRPr sz="1800"/>
            </a:pPr>
            <a:r>
              <a:rPr sz="1300"/>
              <a:t>CheapTickets, Expedia, Hotels, Priceline, Orbitz, Travelocity</a:t>
            </a:r>
          </a:p>
        </p:txBody>
      </p:sp>
      <p:pic>
        <p:nvPicPr>
          <p:cNvPr id="147" name="Screen Shot 2014-10-24 at 2.30.30 PM.png"/>
          <p:cNvPicPr/>
          <p:nvPr/>
        </p:nvPicPr>
        <p:blipFill>
          <a:blip r:embed="rId4">
            <a:extLst/>
          </a:blip>
          <a:stretch>
            <a:fillRect/>
          </a:stretch>
        </p:blipFill>
        <p:spPr>
          <a:xfrm>
            <a:off x="3232270" y="4141514"/>
            <a:ext cx="2140825" cy="2149732"/>
          </a:xfrm>
          <a:prstGeom prst="rect">
            <a:avLst/>
          </a:prstGeom>
          <a:ln w="12700">
            <a:miter lim="400000"/>
          </a:ln>
        </p:spPr>
      </p:pic>
      <p:pic>
        <p:nvPicPr>
          <p:cNvPr id="148" name="Screen Shot 2014-10-24 at 3.27.21 PM.png"/>
          <p:cNvPicPr/>
          <p:nvPr/>
        </p:nvPicPr>
        <p:blipFill>
          <a:blip r:embed="rId5">
            <a:extLst/>
          </a:blip>
          <a:stretch>
            <a:fillRect/>
          </a:stretch>
        </p:blipFill>
        <p:spPr>
          <a:xfrm>
            <a:off x="5832693" y="5046824"/>
            <a:ext cx="2852058" cy="136329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lIns="0" tIns="0" rIns="0" bIns="0"/>
          <a:lstStyle/>
          <a:p>
            <a:pPr lvl="0">
              <a:defRPr sz="1800">
                <a:solidFill>
                  <a:srgbClr val="000000"/>
                </a:solidFill>
              </a:defRPr>
            </a:pPr>
            <a:r>
              <a:rPr sz="4400">
                <a:solidFill>
                  <a:srgbClr val="464646"/>
                </a:solidFill>
              </a:rPr>
              <a:t>Are all differences </a:t>
            </a:r>
            <a:r>
              <a:rPr i="1" sz="4400">
                <a:solidFill>
                  <a:srgbClr val="464646"/>
                </a:solidFill>
              </a:rPr>
              <a:t>personalization</a:t>
            </a:r>
            <a:r>
              <a:rPr sz="4400">
                <a:solidFill>
                  <a:srgbClr val="464646"/>
                </a:solidFill>
              </a:rPr>
              <a:t>?</a:t>
            </a:r>
          </a:p>
        </p:txBody>
      </p:sp>
      <p:sp>
        <p:nvSpPr>
          <p:cNvPr id="153" name="Shape 153"/>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b="0">
                <a:solidFill>
                  <a:srgbClr val="000000"/>
                </a:solidFill>
              </a:defRPr>
            </a:pPr>
            <a:fld id="{86CB4B4D-7CA3-9044-876B-883B54F8677D}" type="slidenum">
              <a:rPr b="1">
                <a:solidFill>
                  <a:srgbClr val="FFFFFF"/>
                </a:solidFill>
              </a:rPr>
            </a:fld>
          </a:p>
        </p:txBody>
      </p:sp>
      <p:sp>
        <p:nvSpPr>
          <p:cNvPr id="154" name="Shape 154"/>
          <p:cNvSpPr/>
          <p:nvPr>
            <p:ph type="body" idx="1"/>
          </p:nvPr>
        </p:nvSpPr>
        <p:spPr>
          <a:xfrm>
            <a:off x="152400" y="1600200"/>
            <a:ext cx="5708950" cy="5257800"/>
          </a:xfrm>
          <a:prstGeom prst="rect">
            <a:avLst/>
          </a:prstGeom>
        </p:spPr>
        <p:txBody>
          <a:bodyPr/>
          <a:lstStyle/>
          <a:p>
            <a:pPr lvl="0">
              <a:defRPr sz="1800"/>
            </a:pPr>
            <a:r>
              <a:rPr sz="2900"/>
              <a:t>No!  Could be due to</a:t>
            </a:r>
            <a:endParaRPr sz="2900"/>
          </a:p>
          <a:p>
            <a:pPr lvl="1">
              <a:spcBef>
                <a:spcPts val="500"/>
              </a:spcBef>
              <a:buFont typeface="Wingdings 2"/>
              <a:defRPr sz="1800"/>
            </a:pPr>
            <a:r>
              <a:rPr sz="2700"/>
              <a:t>Updates to inventory/prices </a:t>
            </a:r>
            <a:endParaRPr sz="2700"/>
          </a:p>
          <a:p>
            <a:pPr lvl="1">
              <a:spcBef>
                <a:spcPts val="500"/>
              </a:spcBef>
              <a:buFont typeface="Wingdings 2"/>
              <a:defRPr sz="1800"/>
            </a:pPr>
            <a:r>
              <a:rPr sz="2700"/>
              <a:t>Tax/Shipping differences</a:t>
            </a:r>
            <a:endParaRPr sz="2700"/>
          </a:p>
          <a:p>
            <a:pPr lvl="1">
              <a:spcBef>
                <a:spcPts val="500"/>
              </a:spcBef>
              <a:buFont typeface="Wingdings 2"/>
              <a:defRPr sz="1800"/>
            </a:pPr>
            <a:r>
              <a:rPr sz="2700"/>
              <a:t>Distributed infrastructure</a:t>
            </a:r>
            <a:endParaRPr sz="2700"/>
          </a:p>
          <a:p>
            <a:pPr lvl="1">
              <a:spcBef>
                <a:spcPts val="500"/>
              </a:spcBef>
              <a:buFont typeface="Wingdings 2"/>
              <a:defRPr sz="1800"/>
            </a:pPr>
            <a:r>
              <a:rPr sz="2700"/>
              <a:t>Load-balancing</a:t>
            </a:r>
            <a:endParaRPr sz="2700"/>
          </a:p>
          <a:p>
            <a:pPr lvl="0">
              <a:defRPr sz="1800"/>
            </a:pPr>
            <a:endParaRPr sz="2900"/>
          </a:p>
          <a:p>
            <a:pPr lvl="0">
              <a:defRPr sz="1800"/>
            </a:pPr>
            <a:r>
              <a:rPr sz="2900"/>
              <a:t>Only interested in </a:t>
            </a:r>
            <a:r>
              <a:rPr i="1" sz="2900"/>
              <a:t>personalization due to client-side state associated with request</a:t>
            </a:r>
            <a:endParaRPr i="1" sz="2900"/>
          </a:p>
          <a:p>
            <a:pPr lvl="0">
              <a:defRPr sz="1800"/>
            </a:pPr>
            <a:endParaRPr i="1" sz="2900"/>
          </a:p>
          <a:p>
            <a:pPr lvl="0">
              <a:defRPr sz="1800"/>
            </a:pPr>
            <a:r>
              <a:rPr sz="2900"/>
              <a:t>How do we measure </a:t>
            </a:r>
            <a:r>
              <a:rPr i="1" sz="2900"/>
              <a:t>personalization?</a:t>
            </a:r>
          </a:p>
        </p:txBody>
      </p:sp>
      <p:sp>
        <p:nvSpPr>
          <p:cNvPr id="155" name="Shape 155"/>
          <p:cNvSpPr/>
          <p:nvPr/>
        </p:nvSpPr>
        <p:spPr>
          <a:xfrm>
            <a:off x="6744236" y="2441371"/>
            <a:ext cx="823849" cy="370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2000"/>
            </a:lvl1pPr>
          </a:lstStyle>
          <a:p>
            <a:pPr lvl="0">
              <a:defRPr b="0" sz="1800"/>
            </a:pPr>
            <a:r>
              <a:rPr b="1" sz="2000"/>
              <a:t>Page 1</a:t>
            </a:r>
          </a:p>
        </p:txBody>
      </p:sp>
      <p:grpSp>
        <p:nvGrpSpPr>
          <p:cNvPr id="159" name="Group 159"/>
          <p:cNvGrpSpPr/>
          <p:nvPr/>
        </p:nvGrpSpPr>
        <p:grpSpPr>
          <a:xfrm>
            <a:off x="5743121" y="1797162"/>
            <a:ext cx="2113948" cy="2660538"/>
            <a:chOff x="0" y="0"/>
            <a:chExt cx="2113947" cy="2660537"/>
          </a:xfrm>
        </p:grpSpPr>
        <p:sp>
          <p:nvSpPr>
            <p:cNvPr id="156" name="Shape 156"/>
            <p:cNvSpPr/>
            <p:nvPr/>
          </p:nvSpPr>
          <p:spPr>
            <a:xfrm>
              <a:off x="0" y="-1"/>
              <a:ext cx="2113947" cy="266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810"/>
                  </a:lnTo>
                  <a:lnTo>
                    <a:pt x="16829" y="21600"/>
                  </a:lnTo>
                  <a:lnTo>
                    <a:pt x="0" y="21600"/>
                  </a:lnTo>
                  <a:close/>
                </a:path>
              </a:pathLst>
            </a:custGeom>
            <a:solidFill>
              <a:srgbClr val="FFFFFF"/>
            </a:solidFill>
            <a:ln w="12700" cap="flat">
              <a:noFill/>
              <a:miter lim="400000"/>
            </a:ln>
            <a:effectLst>
              <a:outerShdw sx="100000" sy="100000" kx="0" ky="0" algn="b" rotWithShape="0" blurRad="50800" dist="38100" dir="5400000">
                <a:srgbClr val="000000">
                  <a:alpha val="40000"/>
                </a:srgbClr>
              </a:outerShdw>
            </a:effectLst>
          </p:spPr>
          <p:txBody>
            <a:bodyPr wrap="square" lIns="0" tIns="0" rIns="0" bIns="0" numCol="1" anchor="ctr">
              <a:noAutofit/>
            </a:bodyPr>
            <a:lstStyle/>
            <a:p>
              <a:pPr lvl="0" algn="ctr">
                <a:defRPr>
                  <a:solidFill>
                    <a:srgbClr val="FFFFFF"/>
                  </a:solidFill>
                </a:defRPr>
              </a:pPr>
            </a:p>
          </p:txBody>
        </p:sp>
        <p:sp>
          <p:nvSpPr>
            <p:cNvPr id="157" name="Shape 157"/>
            <p:cNvSpPr/>
            <p:nvPr/>
          </p:nvSpPr>
          <p:spPr>
            <a:xfrm>
              <a:off x="1647061" y="2193650"/>
              <a:ext cx="466887" cy="466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8" name="Shape 158"/>
            <p:cNvSpPr/>
            <p:nvPr/>
          </p:nvSpPr>
          <p:spPr>
            <a:xfrm>
              <a:off x="0" y="-1"/>
              <a:ext cx="2113947" cy="266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29" y="21600"/>
                  </a:moveTo>
                  <a:lnTo>
                    <a:pt x="17784" y="18568"/>
                  </a:lnTo>
                  <a:lnTo>
                    <a:pt x="21600" y="17810"/>
                  </a:lnTo>
                  <a:lnTo>
                    <a:pt x="16829" y="21600"/>
                  </a:lnTo>
                  <a:lnTo>
                    <a:pt x="0" y="21600"/>
                  </a:lnTo>
                  <a:lnTo>
                    <a:pt x="0" y="0"/>
                  </a:lnTo>
                  <a:lnTo>
                    <a:pt x="21600" y="0"/>
                  </a:lnTo>
                  <a:lnTo>
                    <a:pt x="21600" y="17810"/>
                  </a:lnTo>
                </a:path>
              </a:pathLst>
            </a:custGeom>
            <a:noFill/>
            <a:ln w="28575" cap="flat">
              <a:solidFill>
                <a:srgbClr val="0D0D0D"/>
              </a:solidFill>
              <a:prstDash val="solid"/>
              <a:bevel/>
            </a:ln>
            <a:effectLst/>
          </p:spPr>
          <p:txBody>
            <a:bodyPr wrap="square" lIns="0" tIns="0" rIns="0" bIns="0" numCol="1" anchor="ctr">
              <a:noAutofit/>
            </a:bodyPr>
            <a:lstStyle/>
            <a:p>
              <a:pPr lvl="0" algn="ctr">
                <a:defRPr>
                  <a:solidFill>
                    <a:srgbClr val="FFFFFF"/>
                  </a:solidFill>
                </a:defRPr>
              </a:pPr>
            </a:p>
          </p:txBody>
        </p:sp>
      </p:grpSp>
      <p:grpSp>
        <p:nvGrpSpPr>
          <p:cNvPr id="162" name="Group 162"/>
          <p:cNvGrpSpPr/>
          <p:nvPr/>
        </p:nvGrpSpPr>
        <p:grpSpPr>
          <a:xfrm>
            <a:off x="5748871" y="1797334"/>
            <a:ext cx="2091266" cy="583184"/>
            <a:chOff x="0" y="0"/>
            <a:chExt cx="2091264" cy="583182"/>
          </a:xfrm>
        </p:grpSpPr>
        <p:pic>
          <p:nvPicPr>
            <p:cNvPr id="160" name="image17.png" descr="Screen Shot 2014-07-18 at 22.02.04 PM.png"/>
            <p:cNvPicPr/>
            <p:nvPr/>
          </p:nvPicPr>
          <p:blipFill>
            <a:blip r:embed="rId3">
              <a:extLst/>
            </a:blip>
            <a:stretch>
              <a:fillRect/>
            </a:stretch>
          </p:blipFill>
          <p:spPr>
            <a:xfrm>
              <a:off x="1358997" y="0"/>
              <a:ext cx="732268" cy="581940"/>
            </a:xfrm>
            <a:prstGeom prst="rect">
              <a:avLst/>
            </a:prstGeom>
            <a:ln w="12700" cap="flat">
              <a:noFill/>
              <a:miter lim="400000"/>
            </a:ln>
            <a:effectLst/>
          </p:spPr>
        </p:pic>
        <p:pic>
          <p:nvPicPr>
            <p:cNvPr id="161" name="image18.png" descr="Screen Shot 2014-07-18 at 22.05.18 PM.png"/>
            <p:cNvPicPr/>
            <p:nvPr/>
          </p:nvPicPr>
          <p:blipFill>
            <a:blip r:embed="rId4">
              <a:extLst/>
            </a:blip>
            <a:stretch>
              <a:fillRect/>
            </a:stretch>
          </p:blipFill>
          <p:spPr>
            <a:xfrm>
              <a:off x="-1" y="6049"/>
              <a:ext cx="1415619" cy="577134"/>
            </a:xfrm>
            <a:prstGeom prst="rect">
              <a:avLst/>
            </a:prstGeom>
            <a:ln w="12700" cap="flat">
              <a:noFill/>
              <a:miter lim="400000"/>
            </a:ln>
            <a:effectLst/>
          </p:spPr>
        </p:pic>
      </p:grpSp>
      <p:sp>
        <p:nvSpPr>
          <p:cNvPr id="163" name="Shape 163"/>
          <p:cNvSpPr/>
          <p:nvPr/>
        </p:nvSpPr>
        <p:spPr>
          <a:xfrm>
            <a:off x="5837570" y="2984661"/>
            <a:ext cx="1096633"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0066FF"/>
                </a:solidFill>
              </a:defRPr>
            </a:lvl1pPr>
          </a:lstStyle>
          <a:p>
            <a:pPr lvl="0">
              <a:defRPr>
                <a:solidFill>
                  <a:srgbClr val="000000"/>
                </a:solidFill>
              </a:defRPr>
            </a:pPr>
            <a:r>
              <a:rPr>
                <a:solidFill>
                  <a:srgbClr val="0066FF"/>
                </a:solidFill>
              </a:rPr>
              <a:t>Product a</a:t>
            </a:r>
          </a:p>
        </p:txBody>
      </p:sp>
      <p:sp>
        <p:nvSpPr>
          <p:cNvPr id="164" name="Shape 164"/>
          <p:cNvSpPr/>
          <p:nvPr/>
        </p:nvSpPr>
        <p:spPr>
          <a:xfrm>
            <a:off x="6985000" y="2984661"/>
            <a:ext cx="825501"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0066FF"/>
                </a:solidFill>
              </a:defRPr>
            </a:lvl1pPr>
          </a:lstStyle>
          <a:p>
            <a:pPr lvl="0">
              <a:defRPr>
                <a:solidFill>
                  <a:srgbClr val="000000"/>
                </a:solidFill>
              </a:defRPr>
            </a:pPr>
            <a:r>
              <a:rPr>
                <a:solidFill>
                  <a:srgbClr val="0066FF"/>
                </a:solidFill>
              </a:rPr>
              <a:t>$a</a:t>
            </a:r>
          </a:p>
        </p:txBody>
      </p:sp>
      <p:sp>
        <p:nvSpPr>
          <p:cNvPr id="165" name="Shape 165"/>
          <p:cNvSpPr/>
          <p:nvPr/>
        </p:nvSpPr>
        <p:spPr>
          <a:xfrm>
            <a:off x="5829300" y="2502061"/>
            <a:ext cx="1096632"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A4171E"/>
                </a:solidFill>
              </a:defRPr>
            </a:lvl1pPr>
          </a:lstStyle>
          <a:p>
            <a:pPr lvl="0">
              <a:defRPr>
                <a:solidFill>
                  <a:srgbClr val="000000"/>
                </a:solidFill>
              </a:defRPr>
            </a:pPr>
            <a:r>
              <a:rPr>
                <a:solidFill>
                  <a:srgbClr val="A4171E"/>
                </a:solidFill>
              </a:rPr>
              <a:t>Product b</a:t>
            </a:r>
          </a:p>
        </p:txBody>
      </p:sp>
      <p:sp>
        <p:nvSpPr>
          <p:cNvPr id="166" name="Shape 166"/>
          <p:cNvSpPr/>
          <p:nvPr/>
        </p:nvSpPr>
        <p:spPr>
          <a:xfrm>
            <a:off x="6976729" y="2502061"/>
            <a:ext cx="825502"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A4171E"/>
                </a:solidFill>
              </a:defRPr>
            </a:lvl1pPr>
          </a:lstStyle>
          <a:p>
            <a:pPr lvl="0">
              <a:defRPr>
                <a:solidFill>
                  <a:srgbClr val="000000"/>
                </a:solidFill>
              </a:defRPr>
            </a:pPr>
            <a:r>
              <a:rPr>
                <a:solidFill>
                  <a:srgbClr val="A4171E"/>
                </a:solidFill>
              </a:rPr>
              <a:t>$b</a:t>
            </a:r>
          </a:p>
        </p:txBody>
      </p:sp>
      <p:sp>
        <p:nvSpPr>
          <p:cNvPr id="167" name="Shape 167"/>
          <p:cNvSpPr/>
          <p:nvPr/>
        </p:nvSpPr>
        <p:spPr>
          <a:xfrm>
            <a:off x="5837570" y="3454560"/>
            <a:ext cx="1096633"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33CC33"/>
                </a:solidFill>
              </a:defRPr>
            </a:lvl1pPr>
          </a:lstStyle>
          <a:p>
            <a:pPr lvl="0">
              <a:defRPr>
                <a:solidFill>
                  <a:srgbClr val="000000"/>
                </a:solidFill>
              </a:defRPr>
            </a:pPr>
            <a:r>
              <a:rPr>
                <a:solidFill>
                  <a:srgbClr val="33CC33"/>
                </a:solidFill>
              </a:rPr>
              <a:t>Product c</a:t>
            </a:r>
          </a:p>
        </p:txBody>
      </p:sp>
      <p:sp>
        <p:nvSpPr>
          <p:cNvPr id="168" name="Shape 168"/>
          <p:cNvSpPr/>
          <p:nvPr/>
        </p:nvSpPr>
        <p:spPr>
          <a:xfrm>
            <a:off x="6985000" y="3454560"/>
            <a:ext cx="825501"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33CC33"/>
                </a:solidFill>
              </a:defRPr>
            </a:lvl1pPr>
          </a:lstStyle>
          <a:p>
            <a:pPr lvl="0">
              <a:defRPr>
                <a:solidFill>
                  <a:srgbClr val="000000"/>
                </a:solidFill>
              </a:defRPr>
            </a:pPr>
            <a:r>
              <a:rPr>
                <a:solidFill>
                  <a:srgbClr val="33CC33"/>
                </a:solidFill>
              </a:rPr>
              <a:t>$f</a:t>
            </a:r>
          </a:p>
        </p:txBody>
      </p:sp>
      <p:sp>
        <p:nvSpPr>
          <p:cNvPr id="169" name="Shape 169"/>
          <p:cNvSpPr/>
          <p:nvPr/>
        </p:nvSpPr>
        <p:spPr>
          <a:xfrm>
            <a:off x="5837570" y="3911760"/>
            <a:ext cx="1096633"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5D270A"/>
                </a:solidFill>
              </a:defRPr>
            </a:lvl1pPr>
          </a:lstStyle>
          <a:p>
            <a:pPr lvl="0">
              <a:defRPr>
                <a:solidFill>
                  <a:srgbClr val="000000"/>
                </a:solidFill>
              </a:defRPr>
            </a:pPr>
            <a:r>
              <a:rPr>
                <a:solidFill>
                  <a:srgbClr val="5D270A"/>
                </a:solidFill>
              </a:rPr>
              <a:t>Product e</a:t>
            </a:r>
          </a:p>
        </p:txBody>
      </p:sp>
      <p:sp>
        <p:nvSpPr>
          <p:cNvPr id="170" name="Shape 170"/>
          <p:cNvSpPr/>
          <p:nvPr/>
        </p:nvSpPr>
        <p:spPr>
          <a:xfrm>
            <a:off x="6985000" y="3911760"/>
            <a:ext cx="825501" cy="332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a:solidFill>
                  <a:srgbClr val="5D270A"/>
                </a:solidFill>
              </a:defRPr>
            </a:lvl1pPr>
          </a:lstStyle>
          <a:p>
            <a:pPr lvl="0">
              <a:defRPr>
                <a:solidFill>
                  <a:srgbClr val="000000"/>
                </a:solidFill>
              </a:defRPr>
            </a:pPr>
            <a:r>
              <a:rPr>
                <a:solidFill>
                  <a:srgbClr val="5D270A"/>
                </a:solidFill>
              </a:rPr>
              <a:t>$e</a:t>
            </a:r>
          </a:p>
        </p:txBody>
      </p:sp>
      <p:pic>
        <p:nvPicPr>
          <p:cNvPr id="171" name="image20.png" descr="D:\Pictures\soft-scraps icons\User Coat Blue-01.png"/>
          <p:cNvPicPr/>
          <p:nvPr/>
        </p:nvPicPr>
        <p:blipFill>
          <a:blip r:embed="rId5">
            <a:extLst/>
          </a:blip>
          <a:stretch>
            <a:fillRect/>
          </a:stretch>
        </p:blipFill>
        <p:spPr>
          <a:xfrm>
            <a:off x="5429965" y="4187792"/>
            <a:ext cx="1070825" cy="1070825"/>
          </a:xfrm>
          <a:prstGeom prst="rect">
            <a:avLst/>
          </a:prstGeom>
          <a:ln w="12700">
            <a:miter lim="400000"/>
          </a:ln>
        </p:spPr>
      </p:pic>
      <p:grpSp>
        <p:nvGrpSpPr>
          <p:cNvPr id="188" name="Group 188"/>
          <p:cNvGrpSpPr/>
          <p:nvPr/>
        </p:nvGrpSpPr>
        <p:grpSpPr>
          <a:xfrm>
            <a:off x="6934199" y="3333863"/>
            <a:ext cx="2113949" cy="2660538"/>
            <a:chOff x="0" y="0"/>
            <a:chExt cx="2113947" cy="2660537"/>
          </a:xfrm>
        </p:grpSpPr>
        <p:sp>
          <p:nvSpPr>
            <p:cNvPr id="172" name="Shape 172"/>
            <p:cNvSpPr/>
            <p:nvPr/>
          </p:nvSpPr>
          <p:spPr>
            <a:xfrm>
              <a:off x="1001114" y="390209"/>
              <a:ext cx="823849"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2000"/>
              </a:lvl1pPr>
            </a:lstStyle>
            <a:p>
              <a:pPr lvl="0">
                <a:defRPr b="0" sz="1800"/>
              </a:pPr>
              <a:r>
                <a:rPr b="1" sz="2000"/>
                <a:t>Page 1</a:t>
              </a:r>
            </a:p>
          </p:txBody>
        </p:sp>
        <p:grpSp>
          <p:nvGrpSpPr>
            <p:cNvPr id="176" name="Group 176"/>
            <p:cNvGrpSpPr/>
            <p:nvPr/>
          </p:nvGrpSpPr>
          <p:grpSpPr>
            <a:xfrm>
              <a:off x="0" y="-1"/>
              <a:ext cx="2113948" cy="2660539"/>
              <a:chOff x="0" y="0"/>
              <a:chExt cx="2113947" cy="2660537"/>
            </a:xfrm>
          </p:grpSpPr>
          <p:sp>
            <p:nvSpPr>
              <p:cNvPr id="173" name="Shape 173"/>
              <p:cNvSpPr/>
              <p:nvPr/>
            </p:nvSpPr>
            <p:spPr>
              <a:xfrm>
                <a:off x="0" y="-1"/>
                <a:ext cx="2113947" cy="266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7810"/>
                    </a:lnTo>
                    <a:lnTo>
                      <a:pt x="16829" y="21600"/>
                    </a:lnTo>
                    <a:lnTo>
                      <a:pt x="0" y="21600"/>
                    </a:lnTo>
                    <a:close/>
                  </a:path>
                </a:pathLst>
              </a:custGeom>
              <a:solidFill>
                <a:srgbClr val="FFFFFF"/>
              </a:solidFill>
              <a:ln w="12700" cap="flat">
                <a:noFill/>
                <a:miter lim="400000"/>
              </a:ln>
              <a:effectLst>
                <a:outerShdw sx="100000" sy="100000" kx="0" ky="0" algn="b" rotWithShape="0" blurRad="50800" dist="38100" dir="5400000">
                  <a:srgbClr val="000000">
                    <a:alpha val="40000"/>
                  </a:srgbClr>
                </a:outerShdw>
              </a:effectLst>
            </p:spPr>
            <p:txBody>
              <a:bodyPr wrap="square" lIns="0" tIns="0" rIns="0" bIns="0" numCol="1" anchor="ctr">
                <a:noAutofit/>
              </a:bodyPr>
              <a:lstStyle/>
              <a:p>
                <a:pPr lvl="0" algn="ctr">
                  <a:defRPr>
                    <a:solidFill>
                      <a:srgbClr val="FFFFFF"/>
                    </a:solidFill>
                  </a:defRPr>
                </a:pPr>
              </a:p>
            </p:txBody>
          </p:sp>
          <p:sp>
            <p:nvSpPr>
              <p:cNvPr id="174" name="Shape 174"/>
              <p:cNvSpPr/>
              <p:nvPr/>
            </p:nvSpPr>
            <p:spPr>
              <a:xfrm>
                <a:off x="1647061" y="2193650"/>
                <a:ext cx="466887" cy="466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75" name="Shape 175"/>
              <p:cNvSpPr/>
              <p:nvPr/>
            </p:nvSpPr>
            <p:spPr>
              <a:xfrm>
                <a:off x="0" y="-1"/>
                <a:ext cx="2113947" cy="26605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29" y="21600"/>
                    </a:moveTo>
                    <a:lnTo>
                      <a:pt x="17784" y="18568"/>
                    </a:lnTo>
                    <a:lnTo>
                      <a:pt x="21600" y="17810"/>
                    </a:lnTo>
                    <a:lnTo>
                      <a:pt x="16829" y="21600"/>
                    </a:lnTo>
                    <a:lnTo>
                      <a:pt x="0" y="21600"/>
                    </a:lnTo>
                    <a:lnTo>
                      <a:pt x="0" y="0"/>
                    </a:lnTo>
                    <a:lnTo>
                      <a:pt x="21600" y="0"/>
                    </a:lnTo>
                    <a:lnTo>
                      <a:pt x="21600" y="17810"/>
                    </a:lnTo>
                  </a:path>
                </a:pathLst>
              </a:custGeom>
              <a:noFill/>
              <a:ln w="28575" cap="flat">
                <a:solidFill>
                  <a:srgbClr val="0D0D0D"/>
                </a:solidFill>
                <a:prstDash val="solid"/>
                <a:bevel/>
              </a:ln>
              <a:effectLst/>
            </p:spPr>
            <p:txBody>
              <a:bodyPr wrap="square" lIns="0" tIns="0" rIns="0" bIns="0" numCol="1" anchor="ctr">
                <a:noAutofit/>
              </a:bodyPr>
              <a:lstStyle/>
              <a:p>
                <a:pPr lvl="0" algn="ctr">
                  <a:defRPr>
                    <a:solidFill>
                      <a:srgbClr val="FFFFFF"/>
                    </a:solidFill>
                  </a:defRPr>
                </a:pPr>
              </a:p>
            </p:txBody>
          </p:sp>
        </p:grpSp>
        <p:grpSp>
          <p:nvGrpSpPr>
            <p:cNvPr id="179" name="Group 179"/>
            <p:cNvGrpSpPr/>
            <p:nvPr/>
          </p:nvGrpSpPr>
          <p:grpSpPr>
            <a:xfrm>
              <a:off x="5750" y="171"/>
              <a:ext cx="2091266" cy="583183"/>
              <a:chOff x="0" y="0"/>
              <a:chExt cx="2091264" cy="583182"/>
            </a:xfrm>
          </p:grpSpPr>
          <p:pic>
            <p:nvPicPr>
              <p:cNvPr id="177" name="image17.png" descr="Screen Shot 2014-07-18 at 22.02.04 PM.png"/>
              <p:cNvPicPr/>
              <p:nvPr/>
            </p:nvPicPr>
            <p:blipFill>
              <a:blip r:embed="rId3">
                <a:extLst/>
              </a:blip>
              <a:stretch>
                <a:fillRect/>
              </a:stretch>
            </p:blipFill>
            <p:spPr>
              <a:xfrm>
                <a:off x="1358997" y="0"/>
                <a:ext cx="732268" cy="581940"/>
              </a:xfrm>
              <a:prstGeom prst="rect">
                <a:avLst/>
              </a:prstGeom>
              <a:ln w="12700" cap="flat">
                <a:noFill/>
                <a:miter lim="400000"/>
              </a:ln>
              <a:effectLst/>
            </p:spPr>
          </p:pic>
          <p:pic>
            <p:nvPicPr>
              <p:cNvPr id="178" name="image18.png" descr="Screen Shot 2014-07-18 at 22.05.18 PM.png"/>
              <p:cNvPicPr/>
              <p:nvPr/>
            </p:nvPicPr>
            <p:blipFill>
              <a:blip r:embed="rId4">
                <a:extLst/>
              </a:blip>
              <a:stretch>
                <a:fillRect/>
              </a:stretch>
            </p:blipFill>
            <p:spPr>
              <a:xfrm>
                <a:off x="-1" y="6049"/>
                <a:ext cx="1415619" cy="577134"/>
              </a:xfrm>
              <a:prstGeom prst="rect">
                <a:avLst/>
              </a:prstGeom>
              <a:ln w="12700" cap="flat">
                <a:noFill/>
                <a:miter lim="400000"/>
              </a:ln>
              <a:effectLst/>
            </p:spPr>
          </p:pic>
        </p:grpSp>
        <p:sp>
          <p:nvSpPr>
            <p:cNvPr id="180" name="Shape 180"/>
            <p:cNvSpPr/>
            <p:nvPr/>
          </p:nvSpPr>
          <p:spPr>
            <a:xfrm>
              <a:off x="94448" y="742998"/>
              <a:ext cx="109663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0066FF"/>
                  </a:solidFill>
                </a:defRPr>
              </a:lvl1pPr>
            </a:lstStyle>
            <a:p>
              <a:pPr lvl="0">
                <a:defRPr>
                  <a:solidFill>
                    <a:srgbClr val="000000"/>
                  </a:solidFill>
                </a:defRPr>
              </a:pPr>
              <a:r>
                <a:rPr>
                  <a:solidFill>
                    <a:srgbClr val="0066FF"/>
                  </a:solidFill>
                </a:rPr>
                <a:t>Product a</a:t>
              </a:r>
            </a:p>
          </p:txBody>
        </p:sp>
        <p:sp>
          <p:nvSpPr>
            <p:cNvPr id="181" name="Shape 181"/>
            <p:cNvSpPr/>
            <p:nvPr/>
          </p:nvSpPr>
          <p:spPr>
            <a:xfrm>
              <a:off x="1241879" y="742998"/>
              <a:ext cx="82550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0066FF"/>
                  </a:solidFill>
                </a:defRPr>
              </a:lvl1pPr>
            </a:lstStyle>
            <a:p>
              <a:pPr lvl="0">
                <a:defRPr>
                  <a:solidFill>
                    <a:srgbClr val="000000"/>
                  </a:solidFill>
                </a:defRPr>
              </a:pPr>
              <a:r>
                <a:rPr>
                  <a:solidFill>
                    <a:srgbClr val="0066FF"/>
                  </a:solidFill>
                </a:rPr>
                <a:t>$a</a:t>
              </a:r>
            </a:p>
          </p:txBody>
        </p:sp>
        <p:sp>
          <p:nvSpPr>
            <p:cNvPr id="182" name="Shape 182"/>
            <p:cNvSpPr/>
            <p:nvPr/>
          </p:nvSpPr>
          <p:spPr>
            <a:xfrm>
              <a:off x="81748" y="1187497"/>
              <a:ext cx="109663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A4171E"/>
                  </a:solidFill>
                </a:defRPr>
              </a:lvl1pPr>
            </a:lstStyle>
            <a:p>
              <a:pPr lvl="0">
                <a:defRPr>
                  <a:solidFill>
                    <a:srgbClr val="000000"/>
                  </a:solidFill>
                </a:defRPr>
              </a:pPr>
              <a:r>
                <a:rPr>
                  <a:solidFill>
                    <a:srgbClr val="A4171E"/>
                  </a:solidFill>
                </a:rPr>
                <a:t>Product b</a:t>
              </a:r>
            </a:p>
          </p:txBody>
        </p:sp>
        <p:sp>
          <p:nvSpPr>
            <p:cNvPr id="183" name="Shape 183"/>
            <p:cNvSpPr/>
            <p:nvPr/>
          </p:nvSpPr>
          <p:spPr>
            <a:xfrm>
              <a:off x="1229179" y="1187497"/>
              <a:ext cx="82550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A4171E"/>
                  </a:solidFill>
                </a:defRPr>
              </a:lvl1pPr>
            </a:lstStyle>
            <a:p>
              <a:pPr lvl="0">
                <a:defRPr>
                  <a:solidFill>
                    <a:srgbClr val="000000"/>
                  </a:solidFill>
                </a:defRPr>
              </a:pPr>
              <a:r>
                <a:rPr>
                  <a:solidFill>
                    <a:srgbClr val="A4171E"/>
                  </a:solidFill>
                </a:rPr>
                <a:t>$b</a:t>
              </a:r>
            </a:p>
          </p:txBody>
        </p:sp>
        <p:sp>
          <p:nvSpPr>
            <p:cNvPr id="184" name="Shape 184"/>
            <p:cNvSpPr/>
            <p:nvPr/>
          </p:nvSpPr>
          <p:spPr>
            <a:xfrm>
              <a:off x="94448" y="1657398"/>
              <a:ext cx="109663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33CC33"/>
                  </a:solidFill>
                </a:defRPr>
              </a:lvl1pPr>
            </a:lstStyle>
            <a:p>
              <a:pPr lvl="0">
                <a:defRPr>
                  <a:solidFill>
                    <a:srgbClr val="000000"/>
                  </a:solidFill>
                </a:defRPr>
              </a:pPr>
              <a:r>
                <a:rPr>
                  <a:solidFill>
                    <a:srgbClr val="33CC33"/>
                  </a:solidFill>
                </a:rPr>
                <a:t>Product c</a:t>
              </a:r>
            </a:p>
          </p:txBody>
        </p:sp>
        <p:sp>
          <p:nvSpPr>
            <p:cNvPr id="185" name="Shape 185"/>
            <p:cNvSpPr/>
            <p:nvPr/>
          </p:nvSpPr>
          <p:spPr>
            <a:xfrm>
              <a:off x="1241879" y="1657398"/>
              <a:ext cx="82550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33CC33"/>
                  </a:solidFill>
                </a:defRPr>
              </a:lvl1pPr>
            </a:lstStyle>
            <a:p>
              <a:pPr lvl="0">
                <a:defRPr>
                  <a:solidFill>
                    <a:srgbClr val="000000"/>
                  </a:solidFill>
                </a:defRPr>
              </a:pPr>
              <a:r>
                <a:rPr>
                  <a:solidFill>
                    <a:srgbClr val="33CC33"/>
                  </a:solidFill>
                </a:rPr>
                <a:t>$c</a:t>
              </a:r>
            </a:p>
          </p:txBody>
        </p:sp>
        <p:sp>
          <p:nvSpPr>
            <p:cNvPr id="186" name="Shape 186"/>
            <p:cNvSpPr/>
            <p:nvPr/>
          </p:nvSpPr>
          <p:spPr>
            <a:xfrm>
              <a:off x="94448" y="2114598"/>
              <a:ext cx="109663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EB641B"/>
                  </a:solidFill>
                </a:defRPr>
              </a:lvl1pPr>
            </a:lstStyle>
            <a:p>
              <a:pPr lvl="0">
                <a:defRPr>
                  <a:solidFill>
                    <a:srgbClr val="000000"/>
                  </a:solidFill>
                </a:defRPr>
              </a:pPr>
              <a:r>
                <a:rPr>
                  <a:solidFill>
                    <a:srgbClr val="EB641B"/>
                  </a:solidFill>
                </a:rPr>
                <a:t>Product d</a:t>
              </a:r>
            </a:p>
          </p:txBody>
        </p:sp>
        <p:sp>
          <p:nvSpPr>
            <p:cNvPr id="187" name="Shape 187"/>
            <p:cNvSpPr/>
            <p:nvPr/>
          </p:nvSpPr>
          <p:spPr>
            <a:xfrm>
              <a:off x="1241879" y="2114598"/>
              <a:ext cx="825502"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a:solidFill>
                    <a:srgbClr val="EB641B"/>
                  </a:solidFill>
                </a:defRPr>
              </a:lvl1pPr>
            </a:lstStyle>
            <a:p>
              <a:pPr lvl="0">
                <a:defRPr>
                  <a:solidFill>
                    <a:srgbClr val="000000"/>
                  </a:solidFill>
                </a:defRPr>
              </a:pPr>
              <a:r>
                <a:rPr>
                  <a:solidFill>
                    <a:srgbClr val="EB641B"/>
                  </a:solidFill>
                </a:rPr>
                <a:t>$d</a:t>
              </a:r>
            </a:p>
          </p:txBody>
        </p:sp>
      </p:grpSp>
      <p:pic>
        <p:nvPicPr>
          <p:cNvPr id="189" name="image19.png" descr="D:\Pictures\soft-scraps icons\User Coat Green-01.png"/>
          <p:cNvPicPr/>
          <p:nvPr/>
        </p:nvPicPr>
        <p:blipFill>
          <a:blip r:embed="rId6">
            <a:extLst/>
          </a:blip>
          <a:stretch>
            <a:fillRect/>
          </a:stretch>
        </p:blipFill>
        <p:spPr>
          <a:xfrm>
            <a:off x="6519949" y="5395757"/>
            <a:ext cx="1070825" cy="1070825"/>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2DA2BF"/>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2DA2BF"/>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2DA2BF"/>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rgbClr val="2DA2BF"/>
          </a:solidFill>
          <a:prstDash val="solid"/>
          <a:bevel/>
        </a:ln>
        <a:effectLst>
          <a:outerShdw sx="100000" sy="100000" kx="0" ky="0" algn="b" rotWithShape="0" blurRad="38100" dist="30000" dir="5400000">
            <a:srgbClr val="000000">
              <a:alpha val="4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