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0" r:id="rId5"/>
    <p:sldId id="261" r:id="rId6"/>
    <p:sldId id="262" r:id="rId7"/>
    <p:sldId id="263" r:id="rId8"/>
    <p:sldId id="265" r:id="rId9"/>
    <p:sldId id="267" r:id="rId10"/>
    <p:sldId id="268" r:id="rId11"/>
    <p:sldId id="269" r:id="rId12"/>
    <p:sldId id="270" r:id="rId13"/>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28" autoAdjust="0"/>
  </p:normalViewPr>
  <p:slideViewPr>
    <p:cSldViewPr snapToGrid="0">
      <p:cViewPr varScale="1">
        <p:scale>
          <a:sx n="67" d="100"/>
          <a:sy n="67" d="100"/>
        </p:scale>
        <p:origin x="15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25215004"/>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prstGeom prst="rect">
            <a:avLst/>
          </a:prstGeom>
        </p:spPr>
        <p:txBody>
          <a:bodyPr/>
          <a:lstStyle/>
          <a:p>
            <a:pPr lvl="0"/>
            <a:endParaRPr/>
          </a:p>
        </p:txBody>
      </p:sp>
      <p:sp>
        <p:nvSpPr>
          <p:cNvPr id="35" name="Shape 35"/>
          <p:cNvSpPr>
            <a:spLocks noGrp="1"/>
          </p:cNvSpPr>
          <p:nvPr>
            <p:ph type="body" sz="quarter" idx="1"/>
          </p:nvPr>
        </p:nvSpPr>
        <p:spPr>
          <a:prstGeom prst="rect">
            <a:avLst/>
          </a:prstGeom>
        </p:spPr>
        <p:txBody>
          <a:bodyPr/>
          <a:lstStyle/>
          <a:p>
            <a:pPr lvl="0">
              <a:defRPr sz="1800"/>
            </a:pPr>
            <a:r>
              <a:rPr sz="2200"/>
              <a:t> </a:t>
            </a:r>
          </a:p>
        </p:txBody>
      </p:sp>
    </p:spTree>
    <p:extLst>
      <p:ext uri="{BB962C8B-B14F-4D97-AF65-F5344CB8AC3E}">
        <p14:creationId xmlns:p14="http://schemas.microsoft.com/office/powerpoint/2010/main" val="383773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pPr lvl="0"/>
            <a:endParaRPr/>
          </a:p>
        </p:txBody>
      </p:sp>
      <p:sp>
        <p:nvSpPr>
          <p:cNvPr id="201" name="Shape 201"/>
          <p:cNvSpPr>
            <a:spLocks noGrp="1"/>
          </p:cNvSpPr>
          <p:nvPr>
            <p:ph type="body" sz="quarter" idx="1"/>
          </p:nvPr>
        </p:nvSpPr>
        <p:spPr>
          <a:prstGeom prst="rect">
            <a:avLst/>
          </a:prstGeom>
        </p:spPr>
        <p:txBody>
          <a:bodyPr/>
          <a:lstStyle/>
          <a:p>
            <a:pPr lvl="0">
              <a:lnSpc>
                <a:spcPct val="117999"/>
              </a:lnSpc>
              <a:defRPr sz="1800"/>
            </a:pPr>
            <a:r>
              <a:rPr sz="1600">
                <a:latin typeface="Helvetica Neue"/>
                <a:ea typeface="Helvetica Neue"/>
                <a:cs typeface="Helvetica Neue"/>
                <a:sym typeface="Helvetica Neue"/>
              </a:rPr>
              <a:t>Thus, we examine each location separately. </a:t>
            </a:r>
          </a:p>
          <a:p>
            <a:pPr lvl="0">
              <a:lnSpc>
                <a:spcPct val="117999"/>
              </a:lnSpc>
              <a:defRPr sz="1800"/>
            </a:pPr>
            <a:r>
              <a:rPr sz="1600">
                <a:latin typeface="Helvetica Neue"/>
                <a:ea typeface="Helvetica Neue"/>
                <a:cs typeface="Helvetica Neue"/>
                <a:sym typeface="Helvetica Neue"/>
              </a:rPr>
              <a:t>At every granularity we randomly pick one location that we will call the baseline location. And then we take all other locations and compare it to that location. </a:t>
            </a:r>
          </a:p>
          <a:p>
            <a:pPr lvl="0">
              <a:lnSpc>
                <a:spcPct val="117999"/>
              </a:lnSpc>
              <a:defRPr sz="1800"/>
            </a:pPr>
            <a:r>
              <a:rPr sz="1600">
                <a:latin typeface="Helvetica Neue"/>
                <a:ea typeface="Helvetica Neue"/>
                <a:cs typeface="Helvetica Neue"/>
                <a:sym typeface="Helvetica Neue"/>
              </a:rPr>
              <a:t>So starting with our county results, we pick one baseline location and each line will represent the comparison with that location. The red line compares two treatments at the baseline location which will give us the noise level. The x axis here show consecutive days on which we ran the experiment, this way we also see that the results are consistent over time. We repeat this for state-level and national level queries.</a:t>
            </a: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r>
              <a:rPr sz="1600">
                <a:latin typeface="Helvetica Neue"/>
                <a:ea typeface="Helvetica Neue"/>
                <a:cs typeface="Helvetica Neue"/>
                <a:sym typeface="Helvetica Neue"/>
              </a:rPr>
              <a:t>As you can see generally the baseline noise clearly separates from the rest of the locations, and most of the locations are equally personalized.  Additionally, as distances grow between locations, personalization levels get higher. </a:t>
            </a:r>
          </a:p>
          <a:p>
            <a:pPr lvl="0">
              <a:lnSpc>
                <a:spcPct val="117999"/>
              </a:lnSpc>
              <a:defRPr sz="1800"/>
            </a:pPr>
            <a:r>
              <a:rPr sz="1600">
                <a:latin typeface="Helvetica Neue"/>
                <a:ea typeface="Helvetica Neue"/>
                <a:cs typeface="Helvetica Neue"/>
                <a:sym typeface="Helvetica Neue"/>
              </a:rPr>
              <a:t>What this has shown is the granularity of personalization, even within a single county there are differences.</a:t>
            </a: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r>
              <a:rPr sz="1600">
                <a:latin typeface="Helvetica Neue"/>
                <a:ea typeface="Helvetica Neue"/>
                <a:cs typeface="Helvetica Neue"/>
                <a:sym typeface="Helvetica Neue"/>
              </a:rPr>
              <a:t>Even within a single county there is precise location. </a:t>
            </a:r>
          </a:p>
        </p:txBody>
      </p:sp>
    </p:spTree>
    <p:extLst>
      <p:ext uri="{BB962C8B-B14F-4D97-AF65-F5344CB8AC3E}">
        <p14:creationId xmlns:p14="http://schemas.microsoft.com/office/powerpoint/2010/main" val="112582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a:lnSpc>
                <a:spcPct val="117999"/>
              </a:lnSpc>
              <a:defRPr sz="1800"/>
            </a:pPr>
            <a:r>
              <a:rPr sz="1600">
                <a:latin typeface="Helvetica Neue"/>
                <a:ea typeface="Helvetica Neue"/>
                <a:cs typeface="Helvetica Neue"/>
                <a:sym typeface="Helvetica Neue"/>
              </a:rPr>
              <a:t>In this we first developed a novel methodology that allows us to query Google Search from any location around the world. Using this technique we sent 3,600 distinct queries to Google Search over a span of 30 days from 59 locations across the US. </a:t>
            </a:r>
          </a:p>
          <a:p>
            <a:pPr lvl="0">
              <a:lnSpc>
                <a:spcPct val="117999"/>
              </a:lnSpc>
              <a:defRPr sz="1800"/>
            </a:pPr>
            <a:r>
              <a:rPr sz="1600">
                <a:latin typeface="Helvetica Neue"/>
                <a:ea typeface="Helvetica Neue"/>
                <a:cs typeface="Helvetica Neue"/>
                <a:sym typeface="Helvetica Neue"/>
              </a:rPr>
              <a:t>Our findings show that location does indeed have a large impact on search results, and that the differences increase as physical distance grows. I didn’t have time to talk about all of our analysis in this talk but in the paper we also looked at specifics of search result types and how our search terms behave in more detail. </a:t>
            </a: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r>
              <a:rPr sz="1600">
                <a:latin typeface="Helvetica Neue"/>
                <a:ea typeface="Helvetica Neue"/>
                <a:cs typeface="Helvetica Neue"/>
                <a:sym typeface="Helvetica Neue"/>
              </a:rPr>
              <a:t>I started this talk expressing worries about the filter bubble. We currently don’t see much evidence that that’s taking place. But as these sites get more personalized, this might change and we’re hoping to use our methodology to see if this  changes in the future. </a:t>
            </a: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a:p>
            <a:pPr lvl="0">
              <a:lnSpc>
                <a:spcPct val="117999"/>
              </a:lnSpc>
              <a:defRPr sz="1800"/>
            </a:pPr>
            <a:endParaRPr sz="1600">
              <a:latin typeface="Helvetica Neue"/>
              <a:ea typeface="Helvetica Neue"/>
              <a:cs typeface="Helvetica Neue"/>
              <a:sym typeface="Helvetica Neue"/>
            </a:endParaRPr>
          </a:p>
        </p:txBody>
      </p:sp>
    </p:spTree>
    <p:extLst>
      <p:ext uri="{BB962C8B-B14F-4D97-AF65-F5344CB8AC3E}">
        <p14:creationId xmlns:p14="http://schemas.microsoft.com/office/powerpoint/2010/main" val="256750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pPr lvl="0"/>
            <a:endParaRPr/>
          </a:p>
        </p:txBody>
      </p:sp>
      <p:sp>
        <p:nvSpPr>
          <p:cNvPr id="216" name="Shape 216"/>
          <p:cNvSpPr>
            <a:spLocks noGrp="1"/>
          </p:cNvSpPr>
          <p:nvPr>
            <p:ph type="body" sz="quarter" idx="1"/>
          </p:nvPr>
        </p:nvSpPr>
        <p:spPr>
          <a:prstGeom prst="rect">
            <a:avLst/>
          </a:prstGeom>
        </p:spPr>
        <p:txBody>
          <a:bodyPr/>
          <a:lstStyle>
            <a:lvl1pPr>
              <a:lnSpc>
                <a:spcPct val="117999"/>
              </a:lnSpc>
              <a:defRPr sz="1600">
                <a:latin typeface="Helvetica Neue"/>
                <a:ea typeface="Helvetica Neue"/>
                <a:cs typeface="Helvetica Neue"/>
                <a:sym typeface="Helvetica Neue"/>
              </a:defRPr>
            </a:lvl1pPr>
          </a:lstStyle>
          <a:p>
            <a:pPr lvl="0">
              <a:defRPr sz="1800"/>
            </a:pPr>
            <a:r>
              <a:rPr sz="1600"/>
              <a:t>See our website for more of our personalization work, data and code.</a:t>
            </a:r>
          </a:p>
        </p:txBody>
      </p:sp>
    </p:spTree>
    <p:extLst>
      <p:ext uri="{BB962C8B-B14F-4D97-AF65-F5344CB8AC3E}">
        <p14:creationId xmlns:p14="http://schemas.microsoft.com/office/powerpoint/2010/main" val="316198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prstGeom prst="rect">
            <a:avLst/>
          </a:prstGeom>
        </p:spPr>
        <p:txBody>
          <a:bodyPr/>
          <a:lstStyle/>
          <a:p>
            <a:pPr lvl="0"/>
            <a:endParaRPr/>
          </a:p>
        </p:txBody>
      </p:sp>
      <p:sp>
        <p:nvSpPr>
          <p:cNvPr id="40" name="Shape 40"/>
          <p:cNvSpPr>
            <a:spLocks noGrp="1"/>
          </p:cNvSpPr>
          <p:nvPr>
            <p:ph type="body" sz="quarter" idx="1"/>
          </p:nvPr>
        </p:nvSpPr>
        <p:spPr>
          <a:prstGeom prst="rect">
            <a:avLst/>
          </a:prstGeom>
        </p:spPr>
        <p:txBody>
          <a:bodyPr/>
          <a:lstStyle/>
          <a:p>
            <a:pPr lvl="0">
              <a:lnSpc>
                <a:spcPct val="117999"/>
              </a:lnSpc>
              <a:defRPr sz="1800"/>
            </a:pPr>
            <a:r>
              <a:rPr sz="1600" dirty="0">
                <a:latin typeface="Helvetica Neue"/>
                <a:ea typeface="Helvetica Neue"/>
                <a:cs typeface="Helvetica Neue"/>
                <a:sym typeface="Helvetica Neue"/>
              </a:rPr>
              <a:t>Search engines have become the primary gateway to information in the developed world, we search for everything, all the time. For example, Google as the most visited website gets 48,000 queries every second. </a:t>
            </a:r>
          </a:p>
          <a:p>
            <a:pPr lvl="0">
              <a:lnSpc>
                <a:spcPct val="117999"/>
              </a:lnSpc>
              <a:defRPr sz="1800"/>
            </a:pPr>
            <a:r>
              <a:rPr sz="1600" dirty="0">
                <a:latin typeface="Helvetica Neue"/>
                <a:ea typeface="Helvetica Neue"/>
                <a:cs typeface="Helvetica Neue"/>
                <a:sym typeface="Helvetica Neue"/>
              </a:rPr>
              <a:t>To cope with the large amounts of content on the web, search engines are using personalization algorithms which help them find the most relevant content to show to their users. </a:t>
            </a:r>
          </a:p>
          <a:p>
            <a:pPr lvl="0">
              <a:lnSpc>
                <a:spcPct val="117999"/>
              </a:lnSpc>
              <a:defRPr sz="1800"/>
            </a:pPr>
            <a:r>
              <a:rPr sz="1600" dirty="0">
                <a:latin typeface="Helvetica Neue"/>
                <a:ea typeface="Helvetica Neue"/>
                <a:cs typeface="Helvetica Neue"/>
                <a:sym typeface="Helvetica Neue"/>
              </a:rPr>
              <a:t>These personalized results that we get are often very useful, for example if two people at the opposite ends of the world search for coffee shops they shouldn’t see the same results. </a:t>
            </a:r>
          </a:p>
          <a:p>
            <a:pPr lvl="0">
              <a:lnSpc>
                <a:spcPct val="117999"/>
              </a:lnSpc>
              <a:defRPr sz="1800"/>
            </a:pPr>
            <a:r>
              <a:rPr sz="1600" dirty="0">
                <a:latin typeface="Helvetica Neue"/>
                <a:ea typeface="Helvetica Neue"/>
                <a:cs typeface="Helvetica Neue"/>
                <a:sym typeface="Helvetica Neue"/>
              </a:rPr>
              <a:t>But in  recent years, there has been an increasing amount of worry about the so called filter bubble effect, which might prevent people from seeing certain information because an algorithm decides it would not be relevant for them. </a:t>
            </a:r>
          </a:p>
          <a:p>
            <a:pPr lvl="0">
              <a:lnSpc>
                <a:spcPct val="117999"/>
              </a:lnSpc>
              <a:defRPr sz="1800"/>
            </a:pPr>
            <a:r>
              <a:rPr sz="1600" dirty="0">
                <a:latin typeface="Helvetica Neue"/>
                <a:ea typeface="Helvetica Neue"/>
                <a:cs typeface="Helvetica Neue"/>
                <a:sym typeface="Helvetica Neue"/>
              </a:rPr>
              <a:t>This is, of course, especially concerning in the area of news and politics. Users,  by reading certain content or clicking on links, would reinforce an algorithm about their views, resulting in their getting trapped in an echo-chamber.</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69389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prstGeom prst="rect">
            <a:avLst/>
          </a:prstGeom>
        </p:spPr>
        <p:txBody>
          <a:bodyPr/>
          <a:lstStyle/>
          <a:p>
            <a:pPr lvl="0"/>
            <a:endParaRPr/>
          </a:p>
        </p:txBody>
      </p:sp>
      <p:sp>
        <p:nvSpPr>
          <p:cNvPr id="48" name="Shape 48"/>
          <p:cNvSpPr>
            <a:spLocks noGrp="1"/>
          </p:cNvSpPr>
          <p:nvPr>
            <p:ph type="body" sz="quarter" idx="1"/>
          </p:nvPr>
        </p:nvSpPr>
        <p:spPr>
          <a:prstGeom prst="rect">
            <a:avLst/>
          </a:prstGeom>
        </p:spPr>
        <p:txBody>
          <a:bodyPr/>
          <a:lstStyle/>
          <a:p>
            <a:pPr lvl="0">
              <a:lnSpc>
                <a:spcPct val="117999"/>
              </a:lnSpc>
              <a:defRPr sz="1800"/>
            </a:pPr>
            <a:r>
              <a:rPr sz="1600" dirty="0">
                <a:latin typeface="Helvetica Neue"/>
                <a:ea typeface="Helvetica Neue"/>
                <a:cs typeface="Helvetica Neue"/>
                <a:sym typeface="Helvetica Neue"/>
              </a:rPr>
              <a:t>Previous studies about personalization in Google Search have found location to be one of the most prominent features. </a:t>
            </a:r>
          </a:p>
          <a:p>
            <a:pPr lvl="0">
              <a:lnSpc>
                <a:spcPct val="117999"/>
              </a:lnSpc>
              <a:defRPr sz="1800"/>
            </a:pPr>
            <a:r>
              <a:rPr sz="1600" dirty="0">
                <a:latin typeface="Helvetica Neue"/>
                <a:ea typeface="Helvetica Neue"/>
                <a:cs typeface="Helvetica Neue"/>
                <a:sym typeface="Helvetica Neue"/>
              </a:rPr>
              <a:t>Location is a dangerous feature since it correlates with a lot of hidden variables, like demographic features, political views and so on.</a:t>
            </a:r>
          </a:p>
          <a:p>
            <a:pPr lvl="0">
              <a:lnSpc>
                <a:spcPct val="117999"/>
              </a:lnSpc>
              <a:defRPr sz="1800"/>
            </a:pPr>
            <a:r>
              <a:rPr sz="1600" dirty="0">
                <a:latin typeface="Helvetica Neue"/>
                <a:ea typeface="Helvetica Neue"/>
                <a:cs typeface="Helvetica Neue"/>
                <a:sym typeface="Helvetica Neue"/>
              </a:rPr>
              <a:t>This might lead to people getting different results, especially for certain queries. For example,  vaccination is a very controversial issue in the US. More liberal states (mainly the coasts and parts of the </a:t>
            </a:r>
            <a:r>
              <a:rPr sz="1600" dirty="0" err="1">
                <a:latin typeface="Helvetica Neue"/>
                <a:ea typeface="Helvetica Neue"/>
                <a:cs typeface="Helvetica Neue"/>
                <a:sym typeface="Helvetica Neue"/>
              </a:rPr>
              <a:t>midwest</a:t>
            </a:r>
            <a:r>
              <a:rPr sz="1600" dirty="0">
                <a:latin typeface="Helvetica Neue"/>
                <a:ea typeface="Helvetica Neue"/>
                <a:cs typeface="Helvetica Neue"/>
                <a:sym typeface="Helvetica Neue"/>
              </a:rPr>
              <a:t>) believe that vaccinations are safe, whereas more conservative states (such as those in the south) believe it is dangerous and can cause autism. If personalization was happening, hypothetically, people in a liberal state might see pro vaccination results, whereas people in a conservative state might see results warning against it and see articles relating it to autism and so on. </a:t>
            </a:r>
          </a:p>
          <a:p>
            <a:pPr lvl="0">
              <a:lnSpc>
                <a:spcPct val="117999"/>
              </a:lnSpc>
              <a:defRPr sz="1800"/>
            </a:pPr>
            <a:r>
              <a:rPr sz="1600" dirty="0">
                <a:latin typeface="Helvetica Neue"/>
                <a:ea typeface="Helvetica Neue"/>
                <a:cs typeface="Helvetica Neue"/>
                <a:sym typeface="Helvetica Neue"/>
              </a:rPr>
              <a:t>This of course is shaping how people think about these issues, especially because most people still aren’t aware of personalization and treat Google’s results as some “objective truth”.</a:t>
            </a:r>
          </a:p>
          <a:p>
            <a:pPr lvl="0">
              <a:lnSpc>
                <a:spcPct val="117999"/>
              </a:lnSpc>
              <a:defRPr sz="1800"/>
            </a:pPr>
            <a:endParaRPr lang="en-US" sz="1600" dirty="0" smtClean="0">
              <a:latin typeface="Helvetica Neue"/>
              <a:ea typeface="Helvetica Neue"/>
              <a:cs typeface="Helvetica Neue"/>
              <a:sym typeface="Helvetica Neue"/>
            </a:endParaRPr>
          </a:p>
          <a:p>
            <a:pPr lvl="0">
              <a:lnSpc>
                <a:spcPct val="117999"/>
              </a:lnSpc>
              <a:defRPr sz="1800"/>
            </a:pPr>
            <a:endParaRPr lang="en-US" sz="1600" dirty="0" smtClean="0">
              <a:latin typeface="Helvetica Neue"/>
              <a:ea typeface="Helvetica Neue"/>
              <a:cs typeface="Helvetica Neue"/>
              <a:sym typeface="Helvetica Neue"/>
            </a:endParaRPr>
          </a:p>
          <a:p>
            <a:pPr lvl="0">
              <a:lnSpc>
                <a:spcPct val="117999"/>
              </a:lnSpc>
              <a:defRPr sz="1800"/>
            </a:pPr>
            <a:r>
              <a:rPr lang="en-US" sz="1600" dirty="0" smtClean="0">
                <a:latin typeface="Helvetica Neue"/>
                <a:ea typeface="Helvetica Neue"/>
                <a:cs typeface="Helvetica Neue"/>
                <a:sym typeface="Helvetica Neue"/>
              </a:rPr>
              <a:t>Course – comparing locations that were far away, and using IP address</a:t>
            </a:r>
            <a:r>
              <a:rPr lang="en-US" sz="1600" baseline="0" dirty="0" smtClean="0">
                <a:latin typeface="Helvetica Neue"/>
                <a:ea typeface="Helvetica Neue"/>
                <a:cs typeface="Helvetica Neue"/>
                <a:sym typeface="Helvetica Neue"/>
              </a:rPr>
              <a:t> (precise) – what happens if we use closer locations (does personalization still happen) and what if we use more precise location</a:t>
            </a: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The above mentioned studies all used IP addresses to proxy location but of course the reality is different since mobile phones are able to track our precise location at all times. And websites actually have access to your precise location through the GPS coordinates provided by the phone. </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The problem is, even us researchers who are more aware of these practices, have no way to know if and how precise location is taken into account when providing us content. So this is the question we are trying to answer in this study.</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39929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pPr lvl="0"/>
            <a:endParaRPr/>
          </a:p>
        </p:txBody>
      </p:sp>
      <p:sp>
        <p:nvSpPr>
          <p:cNvPr id="61" name="Shape 61"/>
          <p:cNvSpPr>
            <a:spLocks noGrp="1"/>
          </p:cNvSpPr>
          <p:nvPr>
            <p:ph type="body" sz="quarter" idx="1"/>
          </p:nvPr>
        </p:nvSpPr>
        <p:spPr>
          <a:prstGeom prst="rect">
            <a:avLst/>
          </a:prstGeom>
        </p:spPr>
        <p:txBody>
          <a:bodyPr/>
          <a:lstStyle/>
          <a:p>
            <a:pPr lvl="0">
              <a:lnSpc>
                <a:spcPct val="117999"/>
              </a:lnSpc>
              <a:defRPr sz="1800"/>
            </a:pPr>
            <a:r>
              <a:rPr sz="1700" dirty="0">
                <a:latin typeface="Helvetica Neue"/>
                <a:ea typeface="Helvetica Neue"/>
                <a:cs typeface="Helvetica Neue"/>
                <a:sym typeface="Helvetica Neue"/>
              </a:rPr>
              <a:t>In this work we created a methodology that allows us to measure personalization due to location on a very fine grained level by emulating google search from any given location. </a:t>
            </a:r>
          </a:p>
          <a:p>
            <a:pPr lvl="0">
              <a:lnSpc>
                <a:spcPct val="117999"/>
              </a:lnSpc>
              <a:defRPr sz="1800"/>
            </a:pPr>
            <a:endParaRPr sz="1700" dirty="0">
              <a:latin typeface="Helvetica Neue"/>
              <a:ea typeface="Helvetica Neue"/>
              <a:cs typeface="Helvetica Neue"/>
              <a:sym typeface="Helvetica Neue"/>
            </a:endParaRPr>
          </a:p>
          <a:p>
            <a:pPr lvl="0">
              <a:lnSpc>
                <a:spcPct val="117999"/>
              </a:lnSpc>
              <a:defRPr sz="1800"/>
            </a:pPr>
            <a:r>
              <a:rPr sz="1700" dirty="0">
                <a:latin typeface="Helvetica Neue"/>
                <a:ea typeface="Helvetica Neue"/>
                <a:cs typeface="Helvetica Neue"/>
                <a:sym typeface="Helvetica Neue"/>
              </a:rPr>
              <a:t>We will explore location based personalization along two main questions:</a:t>
            </a:r>
          </a:p>
          <a:p>
            <a:pPr marL="257342" lvl="0" indent="-257342">
              <a:lnSpc>
                <a:spcPct val="117999"/>
              </a:lnSpc>
              <a:buSzPct val="75000"/>
              <a:buChar char="-"/>
              <a:defRPr sz="1800"/>
            </a:pPr>
            <a:r>
              <a:rPr sz="1700" dirty="0">
                <a:latin typeface="Helvetica Neue"/>
                <a:ea typeface="Helvetica Neue"/>
                <a:cs typeface="Helvetica Neue"/>
                <a:sym typeface="Helvetica Neue"/>
              </a:rPr>
              <a:t>Q1: At what distance do users begin to see changes in search results due to location? </a:t>
            </a:r>
          </a:p>
          <a:p>
            <a:pPr marL="701842" lvl="1" indent="-257342">
              <a:lnSpc>
                <a:spcPct val="117999"/>
              </a:lnSpc>
              <a:buSzPct val="75000"/>
              <a:buChar char="-"/>
              <a:defRPr sz="1800"/>
            </a:pPr>
            <a:r>
              <a:rPr sz="1700" dirty="0">
                <a:latin typeface="Helvetica Neue"/>
                <a:ea typeface="Helvetica Neue"/>
                <a:cs typeface="Helvetica Neue"/>
                <a:sym typeface="Helvetica Neue"/>
              </a:rPr>
              <a:t>If I walk 200 meters, will </a:t>
            </a:r>
            <a:r>
              <a:rPr sz="1700" dirty="0" err="1">
                <a:latin typeface="Helvetica Neue"/>
                <a:ea typeface="Helvetica Neue"/>
                <a:cs typeface="Helvetica Neue"/>
                <a:sym typeface="Helvetica Neue"/>
              </a:rPr>
              <a:t>i</a:t>
            </a:r>
            <a:r>
              <a:rPr sz="1700" dirty="0">
                <a:latin typeface="Helvetica Neue"/>
                <a:ea typeface="Helvetica Neue"/>
                <a:cs typeface="Helvetica Neue"/>
                <a:sym typeface="Helvetica Neue"/>
              </a:rPr>
              <a:t> be directed to another restaurant? If </a:t>
            </a:r>
            <a:r>
              <a:rPr sz="1700" dirty="0" err="1">
                <a:latin typeface="Helvetica Neue"/>
                <a:ea typeface="Helvetica Neue"/>
                <a:cs typeface="Helvetica Neue"/>
                <a:sym typeface="Helvetica Neue"/>
              </a:rPr>
              <a:t>i’m</a:t>
            </a:r>
            <a:r>
              <a:rPr sz="1700" dirty="0">
                <a:latin typeface="Helvetica Neue"/>
                <a:ea typeface="Helvetica Neue"/>
                <a:cs typeface="Helvetica Neue"/>
                <a:sym typeface="Helvetica Neue"/>
              </a:rPr>
              <a:t> in another city, do </a:t>
            </a:r>
            <a:r>
              <a:rPr sz="1700" dirty="0" err="1">
                <a:latin typeface="Helvetica Neue"/>
                <a:ea typeface="Helvetica Neue"/>
                <a:cs typeface="Helvetica Neue"/>
                <a:sym typeface="Helvetica Neue"/>
              </a:rPr>
              <a:t>i</a:t>
            </a:r>
            <a:r>
              <a:rPr sz="1700" dirty="0">
                <a:latin typeface="Helvetica Neue"/>
                <a:ea typeface="Helvetica Neue"/>
                <a:cs typeface="Helvetica Neue"/>
                <a:sym typeface="Helvetica Neue"/>
              </a:rPr>
              <a:t> suddenly see different news results?</a:t>
            </a:r>
          </a:p>
          <a:p>
            <a:pPr marL="257342" lvl="0" indent="-257342">
              <a:lnSpc>
                <a:spcPct val="117999"/>
              </a:lnSpc>
              <a:buSzPct val="75000"/>
              <a:buChar char="-"/>
              <a:defRPr sz="1800"/>
            </a:pPr>
            <a:r>
              <a:rPr sz="1700" dirty="0">
                <a:latin typeface="Helvetica Neue"/>
                <a:ea typeface="Helvetica Neue"/>
                <a:cs typeface="Helvetica Neue"/>
                <a:sym typeface="Helvetica Neue"/>
              </a:rPr>
              <a:t>Q2: Are certain types of queries more personalized based on location than others?</a:t>
            </a:r>
          </a:p>
          <a:p>
            <a:pPr marL="701842" lvl="1" indent="-257342">
              <a:lnSpc>
                <a:spcPct val="117999"/>
              </a:lnSpc>
              <a:buSzPct val="75000"/>
              <a:buChar char="-"/>
              <a:defRPr sz="1800"/>
            </a:pPr>
            <a:r>
              <a:rPr sz="1700" dirty="0">
                <a:latin typeface="Helvetica Neue"/>
                <a:ea typeface="Helvetica Neue"/>
                <a:cs typeface="Helvetica Neue"/>
                <a:sym typeface="Helvetica Neue"/>
              </a:rPr>
              <a:t> Would a the name of an important politician be personalized differently than general information like childhood vaccines</a:t>
            </a:r>
          </a:p>
        </p:txBody>
      </p:sp>
    </p:spTree>
    <p:extLst>
      <p:ext uri="{BB962C8B-B14F-4D97-AF65-F5344CB8AC3E}">
        <p14:creationId xmlns:p14="http://schemas.microsoft.com/office/powerpoint/2010/main" val="47327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a:lnSpc>
                <a:spcPct val="117999"/>
              </a:lnSpc>
              <a:defRPr sz="1800"/>
            </a:pPr>
            <a:r>
              <a:rPr sz="1600" dirty="0">
                <a:latin typeface="Helvetica Neue"/>
                <a:ea typeface="Helvetica Neue"/>
                <a:cs typeface="Helvetica Neue"/>
                <a:sym typeface="Helvetica Neue"/>
              </a:rPr>
              <a:t>The basic idea for the experiment is very simple, we need the ability to send queries from different locations to Google at the same time and compare the results. </a:t>
            </a:r>
          </a:p>
          <a:p>
            <a:pPr lvl="0">
              <a:lnSpc>
                <a:spcPct val="117999"/>
              </a:lnSpc>
              <a:defRPr sz="1800"/>
            </a:pPr>
            <a:r>
              <a:rPr sz="1600" dirty="0">
                <a:latin typeface="Helvetica Neue"/>
                <a:ea typeface="Helvetica Neue"/>
                <a:cs typeface="Helvetica Neue"/>
                <a:sym typeface="Helvetica Neue"/>
              </a:rPr>
              <a:t>The way that precise location is implemented today is that a website can ask the mobile phone, what are your current GPS coordinates. So we extended </a:t>
            </a:r>
            <a:r>
              <a:rPr sz="1600" dirty="0" err="1">
                <a:latin typeface="Helvetica Neue"/>
                <a:ea typeface="Helvetica Neue"/>
                <a:cs typeface="Helvetica Neue"/>
                <a:sym typeface="Helvetica Neue"/>
              </a:rPr>
              <a:t>PhantomJS</a:t>
            </a:r>
            <a:r>
              <a:rPr sz="1600" dirty="0">
                <a:latin typeface="Helvetica Neue"/>
                <a:ea typeface="Helvetica Neue"/>
                <a:cs typeface="Helvetica Neue"/>
                <a:sym typeface="Helvetica Neue"/>
              </a:rPr>
              <a:t>, a headless browser to first pretend we send the query from a mobile phone and then reply appropriately, in this case with fake GPS coordinates. </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There’s are couple of things we need to control for in this experiment to make sure the differences we observe are definitely due to location.</a:t>
            </a:r>
          </a:p>
          <a:p>
            <a:pPr lvl="0">
              <a:lnSpc>
                <a:spcPct val="117999"/>
              </a:lnSpc>
              <a:defRPr sz="1800"/>
            </a:pPr>
            <a:r>
              <a:rPr sz="1600" dirty="0">
                <a:latin typeface="Helvetica Neue"/>
                <a:ea typeface="Helvetica Neue"/>
                <a:cs typeface="Helvetica Neue"/>
                <a:sym typeface="Helvetica Neue"/>
              </a:rPr>
              <a:t>We have to make sure to send all queries at the exact same time from all locations since the ranking might change over time.  </a:t>
            </a:r>
          </a:p>
          <a:p>
            <a:pPr lvl="0">
              <a:lnSpc>
                <a:spcPct val="117999"/>
              </a:lnSpc>
              <a:defRPr sz="1800"/>
            </a:pPr>
            <a:r>
              <a:rPr sz="1600" dirty="0">
                <a:latin typeface="Helvetica Neue"/>
                <a:ea typeface="Helvetica Neue"/>
                <a:cs typeface="Helvetica Neue"/>
                <a:sym typeface="Helvetica Neue"/>
              </a:rPr>
              <a:t>We also fix the IP address to Google, so that all locations are directed to the same data center. </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Finally, we send two identical queries from each location. This is important because even for identical queries from the same location there might be differences due to other factors that we couldn’t control, for example internal load </a:t>
            </a:r>
            <a:r>
              <a:rPr sz="1600" dirty="0" smtClean="0">
                <a:latin typeface="Helvetica Neue"/>
                <a:ea typeface="Helvetica Neue"/>
                <a:cs typeface="Helvetica Neue"/>
                <a:sym typeface="Helvetica Neue"/>
              </a:rPr>
              <a:t>b</a:t>
            </a:r>
            <a:r>
              <a:rPr lang="en-US" sz="1600" dirty="0" smtClean="0">
                <a:latin typeface="Helvetica Neue"/>
                <a:ea typeface="Helvetica Neue"/>
                <a:cs typeface="Helvetica Neue"/>
                <a:sym typeface="Helvetica Neue"/>
              </a:rPr>
              <a:t>alancing</a:t>
            </a:r>
            <a:r>
              <a:rPr sz="1600" dirty="0" smtClean="0">
                <a:latin typeface="Helvetica Neue"/>
                <a:ea typeface="Helvetica Neue"/>
                <a:cs typeface="Helvetica Neue"/>
                <a:sym typeface="Helvetica Neue"/>
              </a:rPr>
              <a:t> </a:t>
            </a:r>
            <a:r>
              <a:rPr sz="1600" dirty="0">
                <a:latin typeface="Helvetica Neue"/>
                <a:ea typeface="Helvetica Neue"/>
                <a:cs typeface="Helvetica Neue"/>
                <a:sym typeface="Helvetica Neue"/>
              </a:rPr>
              <a:t>or A/B testing. So when repeating this over many queries over many days, we can compare the identical queries and see on aggregate how much noise is there in the system.</a:t>
            </a:r>
          </a:p>
        </p:txBody>
      </p:sp>
    </p:spTree>
    <p:extLst>
      <p:ext uri="{BB962C8B-B14F-4D97-AF65-F5344CB8AC3E}">
        <p14:creationId xmlns:p14="http://schemas.microsoft.com/office/powerpoint/2010/main" val="293643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pPr lvl="0"/>
            <a:endParaRPr/>
          </a:p>
        </p:txBody>
      </p:sp>
      <p:sp>
        <p:nvSpPr>
          <p:cNvPr id="136" name="Shape 136"/>
          <p:cNvSpPr>
            <a:spLocks noGrp="1"/>
          </p:cNvSpPr>
          <p:nvPr>
            <p:ph type="body" sz="quarter" idx="1"/>
          </p:nvPr>
        </p:nvSpPr>
        <p:spPr>
          <a:prstGeom prst="rect">
            <a:avLst/>
          </a:prstGeom>
        </p:spPr>
        <p:txBody>
          <a:bodyPr/>
          <a:lstStyle/>
          <a:p>
            <a:pPr marL="257342" lvl="0" indent="-257342">
              <a:lnSpc>
                <a:spcPct val="117999"/>
              </a:lnSpc>
              <a:buSzPct val="75000"/>
              <a:buChar char="-"/>
              <a:defRPr sz="1800"/>
            </a:pPr>
            <a:r>
              <a:rPr sz="1600" dirty="0">
                <a:latin typeface="Helvetica Neue"/>
                <a:ea typeface="Helvetica Neue"/>
                <a:cs typeface="Helvetica Neue"/>
                <a:sym typeface="Helvetica Neue"/>
              </a:rPr>
              <a:t>So going back to our first question, we want to know At what distance do users begin to see changes in search results due to location? </a:t>
            </a:r>
          </a:p>
          <a:p>
            <a:pPr lvl="0">
              <a:lnSpc>
                <a:spcPct val="117999"/>
              </a:lnSpc>
              <a:defRPr sz="1800"/>
            </a:pPr>
            <a:r>
              <a:rPr sz="1600" dirty="0">
                <a:latin typeface="Helvetica Neue"/>
                <a:ea typeface="Helvetica Neue"/>
                <a:cs typeface="Helvetica Neue"/>
                <a:sym typeface="Helvetica Neue"/>
              </a:rPr>
              <a:t>Beyond simply comparing results from different places we want to pick these locations according to different granularities to see at what granularity personalization happens, if at all. </a:t>
            </a:r>
          </a:p>
          <a:p>
            <a:pPr lvl="0">
              <a:lnSpc>
                <a:spcPct val="117999"/>
              </a:lnSpc>
              <a:defRPr sz="1800"/>
            </a:pPr>
            <a:r>
              <a:rPr sz="1600" dirty="0">
                <a:latin typeface="Helvetica Neue"/>
                <a:ea typeface="Helvetica Neue"/>
                <a:cs typeface="Helvetica Neue"/>
                <a:sym typeface="Helvetica Neue"/>
              </a:rPr>
              <a:t>So first we pick some locations on a national level, this means 22 randomly picked states in the US. For locations a little closer to each other we randomly pick 22 counties in Ohio, and finally the third granularity is country level, these are all voting districts within the biggest county in Ohio (average distance between two voting districts is mile apart). </a:t>
            </a:r>
          </a:p>
          <a:p>
            <a:pPr lvl="0">
              <a:lnSpc>
                <a:spcPct val="117999"/>
              </a:lnSpc>
              <a:defRPr sz="1800"/>
            </a:pPr>
            <a:r>
              <a:rPr sz="1600" dirty="0">
                <a:latin typeface="Helvetica Neue"/>
                <a:ea typeface="Helvetica Neue"/>
                <a:cs typeface="Helvetica Neue"/>
                <a:sym typeface="Helvetica Neue"/>
              </a:rPr>
              <a:t>We picked Ohio as the state to focus on as it is very polarized; some counties are very liberal, whereas others are very conservative, so it was perfect for looking at the granularity of personalization. </a:t>
            </a:r>
          </a:p>
          <a:p>
            <a:pPr lvl="0">
              <a:lnSpc>
                <a:spcPct val="117999"/>
              </a:lnSpc>
              <a:defRPr sz="1800"/>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81842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pPr lvl="0"/>
            <a:endParaRPr/>
          </a:p>
        </p:txBody>
      </p:sp>
      <p:sp>
        <p:nvSpPr>
          <p:cNvPr id="141" name="Shape 141"/>
          <p:cNvSpPr>
            <a:spLocks noGrp="1"/>
          </p:cNvSpPr>
          <p:nvPr>
            <p:ph type="body" sz="quarter" idx="1"/>
          </p:nvPr>
        </p:nvSpPr>
        <p:spPr>
          <a:prstGeom prst="rect">
            <a:avLst/>
          </a:prstGeom>
        </p:spPr>
        <p:txBody>
          <a:bodyPr/>
          <a:lstStyle/>
          <a:p>
            <a:pPr marL="257342" lvl="0" indent="-257342">
              <a:lnSpc>
                <a:spcPct val="117999"/>
              </a:lnSpc>
              <a:buSzPct val="75000"/>
              <a:buChar char="-"/>
              <a:defRPr sz="1800"/>
            </a:pPr>
            <a:r>
              <a:rPr sz="1600" dirty="0">
                <a:latin typeface="Helvetica Neue"/>
                <a:ea typeface="Helvetica Neue"/>
                <a:cs typeface="Helvetica Neue"/>
                <a:sym typeface="Helvetica Neue"/>
              </a:rPr>
              <a:t>Our second question was if certain types of queries might be more personalized based on location than others</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The intuition here is that some queries might result in the same result no matter where you search from but some others would change even if you walk a few hundred meters. Like Starbucks. </a:t>
            </a:r>
          </a:p>
          <a:p>
            <a:pPr lvl="0">
              <a:lnSpc>
                <a:spcPct val="117999"/>
              </a:lnSpc>
              <a:defRPr sz="1800"/>
            </a:pPr>
            <a:r>
              <a:rPr sz="1600" dirty="0">
                <a:latin typeface="Helvetica Neue"/>
                <a:ea typeface="Helvetica Neue"/>
                <a:cs typeface="Helvetica Neue"/>
                <a:sym typeface="Helvetica Neue"/>
              </a:rPr>
              <a:t>So our first search term category is what we refer to as Local queries. These are words that correspond to physical establishments, like ..</a:t>
            </a:r>
          </a:p>
          <a:p>
            <a:pPr lvl="0">
              <a:lnSpc>
                <a:spcPct val="117999"/>
              </a:lnSpc>
              <a:defRPr sz="1800"/>
            </a:pPr>
            <a:r>
              <a:rPr sz="1600" dirty="0">
                <a:latin typeface="Helvetica Neue"/>
                <a:ea typeface="Helvetica Neue"/>
                <a:cs typeface="Helvetica Neue"/>
                <a:sym typeface="Helvetica Neue"/>
              </a:rPr>
              <a:t>The second category is news related expressions that are often debated in the media. We picked these to be controversial topics such as these and global warming.  I will refer to them as controversial search terms throughout the talk. </a:t>
            </a:r>
          </a:p>
          <a:p>
            <a:pPr lvl="0">
              <a:lnSpc>
                <a:spcPct val="117999"/>
              </a:lnSpc>
              <a:defRPr sz="1800"/>
            </a:pPr>
            <a:r>
              <a:rPr sz="1600" dirty="0">
                <a:latin typeface="Helvetica Neue"/>
                <a:ea typeface="Helvetica Neue"/>
                <a:cs typeface="Helvetica Neue"/>
                <a:sym typeface="Helvetica Neue"/>
              </a:rPr>
              <a:t>Finally we picked the names of 120 Politicians. These politicians correspond to the locations that we send the queries from, we have some national figures as well as the Ohio senate members and the county board in the county where we picked the voting districts from. </a:t>
            </a:r>
          </a:p>
        </p:txBody>
      </p:sp>
    </p:spTree>
    <p:extLst>
      <p:ext uri="{BB962C8B-B14F-4D97-AF65-F5344CB8AC3E}">
        <p14:creationId xmlns:p14="http://schemas.microsoft.com/office/powerpoint/2010/main" val="403178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pPr lvl="0"/>
            <a:endParaRPr/>
          </a:p>
        </p:txBody>
      </p:sp>
      <p:sp>
        <p:nvSpPr>
          <p:cNvPr id="160" name="Shape 160"/>
          <p:cNvSpPr>
            <a:spLocks noGrp="1"/>
          </p:cNvSpPr>
          <p:nvPr>
            <p:ph type="body" sz="quarter" idx="1"/>
          </p:nvPr>
        </p:nvSpPr>
        <p:spPr>
          <a:prstGeom prst="rect">
            <a:avLst/>
          </a:prstGeom>
        </p:spPr>
        <p:txBody>
          <a:bodyPr/>
          <a:lstStyle/>
          <a:p>
            <a:pPr lvl="0">
              <a:lnSpc>
                <a:spcPct val="117999"/>
              </a:lnSpc>
              <a:defRPr sz="1800"/>
            </a:pPr>
            <a:r>
              <a:rPr sz="1600" dirty="0">
                <a:latin typeface="Helvetica Neue"/>
                <a:ea typeface="Helvetica Neue"/>
                <a:cs typeface="Helvetica Neue"/>
                <a:sym typeface="Helvetica Neue"/>
              </a:rPr>
              <a:t>Okay, so now we can finally get to the results. Let’s start with noise. Recall that at each location we had two identical queries. We were surprised by the level of noise for some queries. </a:t>
            </a:r>
          </a:p>
          <a:p>
            <a:pPr lvl="0">
              <a:lnSpc>
                <a:spcPct val="117999"/>
              </a:lnSpc>
              <a:defRPr sz="1800"/>
            </a:pPr>
            <a:r>
              <a:rPr sz="1600" dirty="0">
                <a:latin typeface="Helvetica Neue"/>
                <a:ea typeface="Helvetica Neue"/>
                <a:cs typeface="Helvetica Neue"/>
                <a:sym typeface="Helvetica Neue"/>
              </a:rPr>
              <a:t>The two queries return two pages with results which we will treat as two ordered lists and when determining the difference between them we use Edit distance.  Edit distance is a number from zero to N and basically expresses how many results we have </a:t>
            </a:r>
            <a:r>
              <a:rPr sz="1600" dirty="0" smtClean="0">
                <a:latin typeface="Helvetica Neue"/>
                <a:ea typeface="Helvetica Neue"/>
                <a:cs typeface="Helvetica Neue"/>
                <a:sym typeface="Helvetica Neue"/>
              </a:rPr>
              <a:t>to </a:t>
            </a:r>
            <a:r>
              <a:rPr sz="1600" dirty="0">
                <a:latin typeface="Helvetica Neue"/>
                <a:ea typeface="Helvetica Neue"/>
                <a:cs typeface="Helvetica Neue"/>
                <a:sym typeface="Helvetica Neue"/>
              </a:rPr>
              <a:t>swap on one page to get to the other page. </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So, the y axis shows the average edit distance between all identical pairs. </a:t>
            </a:r>
          </a:p>
          <a:p>
            <a:pPr lvl="0">
              <a:lnSpc>
                <a:spcPct val="117999"/>
              </a:lnSpc>
              <a:defRPr sz="1800"/>
            </a:pPr>
            <a:r>
              <a:rPr sz="1600" dirty="0">
                <a:latin typeface="Helvetica Neue"/>
                <a:ea typeface="Helvetica Neue"/>
                <a:cs typeface="Helvetica Neue"/>
                <a:sym typeface="Helvetica Neue"/>
              </a:rPr>
              <a:t>On the x axis we have groups of granularities and we broke the results down by the query types. </a:t>
            </a:r>
          </a:p>
          <a:p>
            <a:pPr lvl="0">
              <a:lnSpc>
                <a:spcPct val="117999"/>
              </a:lnSpc>
              <a:defRPr sz="1800"/>
            </a:pPr>
            <a:r>
              <a:rPr sz="1600" dirty="0">
                <a:latin typeface="Helvetica Neue"/>
                <a:ea typeface="Helvetica Neue"/>
                <a:cs typeface="Helvetica Neue"/>
                <a:sym typeface="Helvetica Neue"/>
              </a:rPr>
              <a:t>The takeaway is that local queries exhibit a significant amount of noise, on average 1.5 results are moved around between two pages. Politicians are the least noisy out of the 3 categories. Completely identical queries, should be the same!!</a:t>
            </a:r>
          </a:p>
          <a:p>
            <a:pPr lvl="0">
              <a:lnSpc>
                <a:spcPct val="117999"/>
              </a:lnSpc>
              <a:defRPr sz="1800"/>
            </a:pPr>
            <a:endParaRPr sz="1600" dirty="0">
              <a:latin typeface="Helvetica Neue"/>
              <a:ea typeface="Helvetica Neue"/>
              <a:cs typeface="Helvetica Neue"/>
              <a:sym typeface="Helvetica Neue"/>
            </a:endParaRPr>
          </a:p>
          <a:p>
            <a:pPr lvl="0">
              <a:lnSpc>
                <a:spcPct val="117999"/>
              </a:lnSpc>
              <a:defRPr sz="1800"/>
            </a:pPr>
            <a:r>
              <a:rPr sz="1600" dirty="0">
                <a:latin typeface="Helvetica Neue"/>
                <a:ea typeface="Helvetica Neue"/>
                <a:cs typeface="Helvetica Neue"/>
                <a:sym typeface="Helvetica Neue"/>
              </a:rPr>
              <a:t>To figure out what specifically on the page is causing these inconsistencies we looked at the differences by results type and found that about half of the noise comes from the embedded MAPs results, the other half comes from normal results. </a:t>
            </a:r>
          </a:p>
          <a:p>
            <a:pPr lvl="0">
              <a:lnSpc>
                <a:spcPct val="117999"/>
              </a:lnSpc>
              <a:defRPr sz="1800"/>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26216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pPr lvl="0"/>
            <a:endParaRPr/>
          </a:p>
        </p:txBody>
      </p:sp>
      <p:sp>
        <p:nvSpPr>
          <p:cNvPr id="180" name="Shape 180"/>
          <p:cNvSpPr>
            <a:spLocks noGrp="1"/>
          </p:cNvSpPr>
          <p:nvPr>
            <p:ph type="body" sz="quarter" idx="1"/>
          </p:nvPr>
        </p:nvSpPr>
        <p:spPr>
          <a:prstGeom prst="rect">
            <a:avLst/>
          </a:prstGeom>
        </p:spPr>
        <p:txBody>
          <a:bodyPr/>
          <a:lstStyle/>
          <a:p>
            <a:pPr lvl="0">
              <a:lnSpc>
                <a:spcPct val="117999"/>
              </a:lnSpc>
              <a:defRPr sz="1800"/>
            </a:pPr>
            <a:r>
              <a:rPr sz="1400">
                <a:latin typeface="Helvetica Neue"/>
                <a:ea typeface="Helvetica Neue"/>
                <a:cs typeface="Helvetica Neue"/>
                <a:sym typeface="Helvetica Neue"/>
              </a:rPr>
              <a:t>So now that we know the level of underlying noise we can move on to examining personalization levels by looking at queries that are not identical: they have the same term,  but different location. </a:t>
            </a:r>
          </a:p>
          <a:p>
            <a:pPr lvl="0">
              <a:lnSpc>
                <a:spcPct val="117999"/>
              </a:lnSpc>
              <a:defRPr sz="1800"/>
            </a:pPr>
            <a:r>
              <a:rPr sz="1400">
                <a:latin typeface="Helvetica Neue"/>
                <a:ea typeface="Helvetica Neue"/>
                <a:cs typeface="Helvetica Neue"/>
                <a:sym typeface="Helvetica Neue"/>
              </a:rPr>
              <a:t>This plot is similar to the first one, average Edit distance on the y axis, results broken down by query categories and granularities. </a:t>
            </a:r>
          </a:p>
          <a:p>
            <a:pPr lvl="0">
              <a:lnSpc>
                <a:spcPct val="117999"/>
              </a:lnSpc>
              <a:defRPr sz="1800"/>
            </a:pPr>
            <a:r>
              <a:rPr sz="1400">
                <a:latin typeface="Helvetica Neue"/>
                <a:ea typeface="Helvetica Neue"/>
                <a:cs typeface="Helvetica Neue"/>
                <a:sym typeface="Helvetica Neue"/>
              </a:rPr>
              <a:t>So each bar is the average of all possible pairs within one granularity compared with each other. We also mark the noise levels, since only what we observe above that can safely be attributed to locations.  </a:t>
            </a:r>
          </a:p>
          <a:p>
            <a:pPr lvl="0">
              <a:lnSpc>
                <a:spcPct val="117999"/>
              </a:lnSpc>
              <a:defRPr sz="1800"/>
            </a:pPr>
            <a:r>
              <a:rPr sz="1400">
                <a:latin typeface="Helvetica Neue"/>
                <a:ea typeface="Helvetica Neue"/>
                <a:cs typeface="Helvetica Neue"/>
                <a:sym typeface="Helvetica Neue"/>
              </a:rPr>
              <a:t>1, local terms exhibit most personalization, on average 6-10 result swap between 2 pages.</a:t>
            </a:r>
          </a:p>
          <a:p>
            <a:pPr lvl="0">
              <a:lnSpc>
                <a:spcPct val="117999"/>
              </a:lnSpc>
              <a:defRPr sz="1800"/>
            </a:pPr>
            <a:r>
              <a:rPr sz="1400">
                <a:latin typeface="Helvetica Neue"/>
                <a:ea typeface="Helvetica Neue"/>
                <a:cs typeface="Helvetica Neue"/>
                <a:sym typeface="Helvetica Neue"/>
              </a:rPr>
              <a:t>2, for news and politicians the values might not seem very high but important to note they are consistently larger than the baseline noise, especially for politicians so this means there is still personalization happening</a:t>
            </a:r>
          </a:p>
          <a:p>
            <a:pPr lvl="0">
              <a:lnSpc>
                <a:spcPct val="117999"/>
              </a:lnSpc>
              <a:defRPr sz="1800"/>
            </a:pPr>
            <a:r>
              <a:rPr sz="1400">
                <a:latin typeface="Helvetica Neue"/>
                <a:ea typeface="Helvetica Neue"/>
                <a:cs typeface="Helvetica Neue"/>
                <a:sym typeface="Helvetica Neue"/>
              </a:rPr>
              <a:t>3, And finally there is a trend for more personalization at larger distances, there is an especially clear cut between county level and state level distances. </a:t>
            </a:r>
          </a:p>
          <a:p>
            <a:pPr lvl="0">
              <a:lnSpc>
                <a:spcPct val="117999"/>
              </a:lnSpc>
              <a:defRPr sz="1800"/>
            </a:pPr>
            <a:endParaRPr sz="1400">
              <a:latin typeface="Helvetica Neue"/>
              <a:ea typeface="Helvetica Neue"/>
              <a:cs typeface="Helvetica Neue"/>
              <a:sym typeface="Helvetica Neue"/>
            </a:endParaRPr>
          </a:p>
          <a:p>
            <a:pPr lvl="0">
              <a:lnSpc>
                <a:spcPct val="117999"/>
              </a:lnSpc>
              <a:defRPr sz="1800"/>
            </a:pPr>
            <a:endParaRPr sz="1400">
              <a:latin typeface="Helvetica Neue"/>
              <a:ea typeface="Helvetica Neue"/>
              <a:cs typeface="Helvetica Neue"/>
              <a:sym typeface="Helvetica Neue"/>
            </a:endParaRPr>
          </a:p>
          <a:p>
            <a:pPr lvl="0">
              <a:lnSpc>
                <a:spcPct val="117999"/>
              </a:lnSpc>
              <a:defRPr sz="1800"/>
            </a:pPr>
            <a:r>
              <a:rPr sz="1400">
                <a:latin typeface="Helvetica Neue"/>
                <a:ea typeface="Helvetica Neue"/>
                <a:cs typeface="Helvetica Neue"/>
                <a:sym typeface="Helvetica Neue"/>
              </a:rPr>
              <a:t>Next we asked ourselves the question what happens if instead of averages we look at locations separately. Is there one location that for some reason behaves very different then the rest?</a:t>
            </a:r>
          </a:p>
        </p:txBody>
      </p:sp>
    </p:spTree>
    <p:extLst>
      <p:ext uri="{BB962C8B-B14F-4D97-AF65-F5344CB8AC3E}">
        <p14:creationId xmlns:p14="http://schemas.microsoft.com/office/powerpoint/2010/main" val="756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lstStyle>
            <a:lvl1pPr algn="ctr">
              <a:spcBef>
                <a:spcPts val="0"/>
              </a:spcBef>
              <a:defRPr sz="3200">
                <a:latin typeface="+mn-lt"/>
                <a:ea typeface="+mn-ea"/>
                <a:cs typeface="+mn-cs"/>
                <a:sym typeface="Helvetica Light"/>
              </a:defRPr>
            </a:lvl1pPr>
            <a:lvl2pPr indent="228600" algn="ctr">
              <a:spcBef>
                <a:spcPts val="0"/>
              </a:spcBef>
              <a:defRPr sz="3200">
                <a:latin typeface="+mn-lt"/>
                <a:ea typeface="+mn-ea"/>
                <a:cs typeface="+mn-cs"/>
                <a:sym typeface="Helvetica Light"/>
              </a:defRPr>
            </a:lvl2pPr>
            <a:lvl3pPr algn="ctr">
              <a:spcBef>
                <a:spcPts val="0"/>
              </a:spcBef>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lvl1pPr>
              <a:defRPr>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lstStyle>
            <a:lvl1pPr algn="ctr">
              <a:spcBef>
                <a:spcPts val="0"/>
              </a:spcBef>
              <a:defRPr sz="3200">
                <a:latin typeface="+mn-lt"/>
                <a:ea typeface="+mn-ea"/>
                <a:cs typeface="+mn-cs"/>
                <a:sym typeface="Helvetica Light"/>
              </a:defRPr>
            </a:lvl1pPr>
            <a:lvl2pPr indent="228600" algn="ctr">
              <a:spcBef>
                <a:spcPts val="0"/>
              </a:spcBef>
              <a:defRPr sz="3200">
                <a:latin typeface="+mn-lt"/>
                <a:ea typeface="+mn-ea"/>
                <a:cs typeface="+mn-cs"/>
                <a:sym typeface="Helvetica Light"/>
              </a:defRPr>
            </a:lvl2pPr>
            <a:lvl3pPr algn="ctr">
              <a:spcBef>
                <a:spcPts val="0"/>
              </a:spcBef>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lvl1pPr>
              <a:defRPr>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Light"/>
              </a:defRPr>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lstStyle>
            <a:lvl1pPr algn="ctr">
              <a:spcBef>
                <a:spcPts val="0"/>
              </a:spcBef>
              <a:defRPr sz="3200">
                <a:latin typeface="+mn-lt"/>
                <a:ea typeface="+mn-ea"/>
                <a:cs typeface="+mn-cs"/>
                <a:sym typeface="Helvetica Light"/>
              </a:defRPr>
            </a:lvl1pPr>
            <a:lvl2pPr indent="228600" algn="ctr">
              <a:spcBef>
                <a:spcPts val="0"/>
              </a:spcBef>
              <a:defRPr sz="3200">
                <a:latin typeface="+mn-lt"/>
                <a:ea typeface="+mn-ea"/>
                <a:cs typeface="+mn-cs"/>
                <a:sym typeface="Helvetica Light"/>
              </a:defRPr>
            </a:lvl2pPr>
            <a:lvl3pPr algn="ctr">
              <a:spcBef>
                <a:spcPts val="0"/>
              </a:spcBef>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lvl1pPr>
              <a:defRPr>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lvl2pPr>
              <a:defRPr sz="3400"/>
            </a:lvl2pPr>
            <a:lvl3pPr>
              <a:spcBef>
                <a:spcPts val="2000"/>
              </a:spcBef>
              <a:defRPr sz="3200"/>
            </a:lvl3pPr>
            <a:lvl4pPr>
              <a:defRPr>
                <a:latin typeface="+mn-lt"/>
                <a:ea typeface="+mn-ea"/>
                <a:cs typeface="+mn-cs"/>
                <a:sym typeface="Helvetica Light"/>
              </a:defRPr>
            </a:lvl4pPr>
            <a:lvl5pPr>
              <a:defRPr>
                <a:latin typeface="+mn-lt"/>
                <a:ea typeface="+mn-ea"/>
                <a:cs typeface="+mn-cs"/>
                <a:sym typeface="Helvetica Light"/>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defRPr>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nchor="ctr"/>
          <a:lstStyle>
            <a:lvl1pPr marL="342900" indent="-342900">
              <a:spcBef>
                <a:spcPts val="3200"/>
              </a:spcBef>
              <a:buSzPct val="75000"/>
              <a:buChar char="•"/>
              <a:defRPr sz="2800">
                <a:latin typeface="+mn-lt"/>
                <a:ea typeface="+mn-ea"/>
                <a:cs typeface="+mn-cs"/>
                <a:sym typeface="Helvetica Light"/>
              </a:defRPr>
            </a:lvl1pPr>
            <a:lvl2pPr marL="685800" indent="-342900">
              <a:spcBef>
                <a:spcPts val="3200"/>
              </a:spcBef>
              <a:buSzPct val="75000"/>
              <a:buChar char="•"/>
              <a:defRPr sz="2800">
                <a:latin typeface="+mn-lt"/>
                <a:ea typeface="+mn-ea"/>
                <a:cs typeface="+mn-cs"/>
                <a:sym typeface="Helvetica Light"/>
              </a:defRPr>
            </a:lvl2pPr>
            <a:lvl3pPr marL="1231900" indent="-342900">
              <a:spcBef>
                <a:spcPts val="3200"/>
              </a:spcBef>
              <a:buSzPct val="75000"/>
              <a:buChar char="•"/>
              <a:defRPr sz="2800">
                <a:latin typeface="+mn-lt"/>
                <a:ea typeface="+mn-ea"/>
                <a:cs typeface="+mn-cs"/>
                <a:sym typeface="Helvetica Light"/>
              </a:defRPr>
            </a:lvl3pPr>
            <a:lvl4pPr marL="1676400" indent="-342900">
              <a:spcBef>
                <a:spcPts val="3200"/>
              </a:spcBef>
              <a:defRPr sz="2800">
                <a:latin typeface="+mn-lt"/>
                <a:ea typeface="+mn-ea"/>
                <a:cs typeface="+mn-cs"/>
                <a:sym typeface="Helvetica Light"/>
              </a:defRPr>
            </a:lvl4pPr>
            <a:lvl5pPr marL="2120900" indent="-342900">
              <a:spcBef>
                <a:spcPts val="3200"/>
              </a:spcBef>
              <a:defRPr sz="2800">
                <a:latin typeface="+mn-lt"/>
                <a:ea typeface="+mn-ea"/>
                <a:cs typeface="+mn-cs"/>
                <a:sym typeface="Helvetica Light"/>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nchor="ctr"/>
          <a:lstStyle>
            <a:lvl1pPr marL="444500" indent="-444500">
              <a:buSzPct val="75000"/>
              <a:buChar char="•"/>
              <a:defRPr>
                <a:latin typeface="+mn-lt"/>
                <a:ea typeface="+mn-ea"/>
                <a:cs typeface="+mn-cs"/>
                <a:sym typeface="Helvetica Light"/>
              </a:defRPr>
            </a:lvl1pPr>
            <a:lvl2pPr marL="889000" indent="-444500">
              <a:buSzPct val="75000"/>
              <a:buChar char="•"/>
              <a:defRPr>
                <a:latin typeface="+mn-lt"/>
                <a:ea typeface="+mn-ea"/>
                <a:cs typeface="+mn-cs"/>
                <a:sym typeface="Helvetica Light"/>
              </a:defRPr>
            </a:lvl2pPr>
            <a:lvl3pPr marL="1333500" indent="-444500">
              <a:buSzPct val="75000"/>
              <a:buChar char="•"/>
              <a:defRPr>
                <a:latin typeface="+mn-lt"/>
                <a:ea typeface="+mn-ea"/>
                <a:cs typeface="+mn-cs"/>
                <a:sym typeface="Helvetica Light"/>
              </a:defRPr>
            </a:lvl3pPr>
            <a:lvl4pPr>
              <a:defRPr>
                <a:latin typeface="+mn-lt"/>
                <a:ea typeface="+mn-ea"/>
                <a:cs typeface="+mn-cs"/>
                <a:sym typeface="Helvetica Light"/>
              </a:defRPr>
            </a:lvl4pPr>
            <a:lvl5pPr>
              <a:defRPr>
                <a:latin typeface="+mn-lt"/>
                <a:ea typeface="+mn-ea"/>
                <a:cs typeface="+mn-cs"/>
                <a:sym typeface="Helvetica Light"/>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2pPr>
              <a:defRPr sz="3400"/>
            </a:lvl2pPr>
            <a:lvl3pPr>
              <a:spcBef>
                <a:spcPts val="2000"/>
              </a:spcBef>
              <a:defRPr sz="3200"/>
            </a:lvl3pPr>
            <a:lvl4pPr>
              <a:defRPr>
                <a:latin typeface="+mn-lt"/>
                <a:ea typeface="+mn-ea"/>
                <a:cs typeface="+mn-cs"/>
                <a:sym typeface="Helvetica Light"/>
              </a:defRPr>
            </a:lvl4pPr>
            <a:lvl5pPr>
              <a:defRPr>
                <a:latin typeface="+mn-lt"/>
                <a:ea typeface="+mn-ea"/>
                <a:cs typeface="+mn-cs"/>
                <a:sym typeface="Helvetica Light"/>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j-lt"/>
          <a:ea typeface="+mj-ea"/>
          <a:cs typeface="+mj-cs"/>
          <a:sym typeface="Tahoma"/>
        </a:defRPr>
      </a:lvl1pPr>
      <a:lvl2pPr indent="228600" algn="ctr" defTabSz="584200">
        <a:defRPr sz="8000">
          <a:solidFill>
            <a:srgbClr val="FFFFFF"/>
          </a:solidFill>
          <a:latin typeface="+mj-lt"/>
          <a:ea typeface="+mj-ea"/>
          <a:cs typeface="+mj-cs"/>
          <a:sym typeface="Tahoma"/>
        </a:defRPr>
      </a:lvl2pPr>
      <a:lvl3pPr indent="457200" algn="ctr" defTabSz="584200">
        <a:defRPr sz="8000">
          <a:solidFill>
            <a:srgbClr val="FFFFFF"/>
          </a:solidFill>
          <a:latin typeface="+mj-lt"/>
          <a:ea typeface="+mj-ea"/>
          <a:cs typeface="+mj-cs"/>
          <a:sym typeface="Tahoma"/>
        </a:defRPr>
      </a:lvl3pPr>
      <a:lvl4pPr indent="685800" algn="ctr" defTabSz="584200">
        <a:defRPr sz="8000">
          <a:solidFill>
            <a:srgbClr val="FFFFFF"/>
          </a:solidFill>
          <a:latin typeface="+mj-lt"/>
          <a:ea typeface="+mj-ea"/>
          <a:cs typeface="+mj-cs"/>
          <a:sym typeface="Tahoma"/>
        </a:defRPr>
      </a:lvl4pPr>
      <a:lvl5pPr indent="914400" algn="ctr" defTabSz="584200">
        <a:defRPr sz="8000">
          <a:solidFill>
            <a:srgbClr val="FFFFFF"/>
          </a:solidFill>
          <a:latin typeface="+mj-lt"/>
          <a:ea typeface="+mj-ea"/>
          <a:cs typeface="+mj-cs"/>
          <a:sym typeface="Tahoma"/>
        </a:defRPr>
      </a:lvl5pPr>
      <a:lvl6pPr indent="1143000" algn="ctr" defTabSz="584200">
        <a:defRPr sz="8000">
          <a:solidFill>
            <a:srgbClr val="FFFFFF"/>
          </a:solidFill>
          <a:latin typeface="+mj-lt"/>
          <a:ea typeface="+mj-ea"/>
          <a:cs typeface="+mj-cs"/>
          <a:sym typeface="Tahoma"/>
        </a:defRPr>
      </a:lvl6pPr>
      <a:lvl7pPr indent="1371600" algn="ctr" defTabSz="584200">
        <a:defRPr sz="8000">
          <a:solidFill>
            <a:srgbClr val="FFFFFF"/>
          </a:solidFill>
          <a:latin typeface="+mj-lt"/>
          <a:ea typeface="+mj-ea"/>
          <a:cs typeface="+mj-cs"/>
          <a:sym typeface="Tahoma"/>
        </a:defRPr>
      </a:lvl7pPr>
      <a:lvl8pPr indent="1600200" algn="ctr" defTabSz="584200">
        <a:defRPr sz="8000">
          <a:solidFill>
            <a:srgbClr val="FFFFFF"/>
          </a:solidFill>
          <a:latin typeface="+mj-lt"/>
          <a:ea typeface="+mj-ea"/>
          <a:cs typeface="+mj-cs"/>
          <a:sym typeface="Tahoma"/>
        </a:defRPr>
      </a:lvl8pPr>
      <a:lvl9pPr indent="1828800" algn="ctr" defTabSz="584200">
        <a:defRPr sz="8000">
          <a:solidFill>
            <a:srgbClr val="FFFFFF"/>
          </a:solidFill>
          <a:latin typeface="+mj-lt"/>
          <a:ea typeface="+mj-ea"/>
          <a:cs typeface="+mj-cs"/>
          <a:sym typeface="Tahoma"/>
        </a:defRPr>
      </a:lvl9pPr>
    </p:titleStyle>
    <p:bodyStyle>
      <a:lvl1pPr defTabSz="584200">
        <a:spcBef>
          <a:spcPts val="4200"/>
        </a:spcBef>
        <a:defRPr sz="3800">
          <a:solidFill>
            <a:srgbClr val="FFFFFF"/>
          </a:solidFill>
          <a:latin typeface="+mj-lt"/>
          <a:ea typeface="+mj-ea"/>
          <a:cs typeface="+mj-cs"/>
          <a:sym typeface="Tahoma"/>
        </a:defRPr>
      </a:lvl1pPr>
      <a:lvl2pPr indent="444500" defTabSz="584200">
        <a:spcBef>
          <a:spcPts val="4200"/>
        </a:spcBef>
        <a:defRPr sz="3800">
          <a:solidFill>
            <a:srgbClr val="FFFFFF"/>
          </a:solidFill>
          <a:latin typeface="+mj-lt"/>
          <a:ea typeface="+mj-ea"/>
          <a:cs typeface="+mj-cs"/>
          <a:sym typeface="Tahoma"/>
        </a:defRPr>
      </a:lvl2pPr>
      <a:lvl3pPr indent="457200" defTabSz="584200">
        <a:spcBef>
          <a:spcPts val="4200"/>
        </a:spcBef>
        <a:defRPr sz="3800">
          <a:solidFill>
            <a:srgbClr val="FFFFFF"/>
          </a:solidFill>
          <a:latin typeface="+mj-lt"/>
          <a:ea typeface="+mj-ea"/>
          <a:cs typeface="+mj-cs"/>
          <a:sym typeface="Tahoma"/>
        </a:defRPr>
      </a:lvl3pPr>
      <a:lvl4pPr marL="1778000" indent="-444500" defTabSz="584200">
        <a:spcBef>
          <a:spcPts val="4200"/>
        </a:spcBef>
        <a:buSzPct val="75000"/>
        <a:buChar char="•"/>
        <a:defRPr sz="3800">
          <a:solidFill>
            <a:srgbClr val="FFFFFF"/>
          </a:solidFill>
          <a:latin typeface="+mj-lt"/>
          <a:ea typeface="+mj-ea"/>
          <a:cs typeface="+mj-cs"/>
          <a:sym typeface="Tahoma"/>
        </a:defRPr>
      </a:lvl4pPr>
      <a:lvl5pPr marL="2222500" indent="-444500" defTabSz="584200">
        <a:spcBef>
          <a:spcPts val="4200"/>
        </a:spcBef>
        <a:buSzPct val="75000"/>
        <a:buChar char="•"/>
        <a:defRPr sz="3800">
          <a:solidFill>
            <a:srgbClr val="FFFFFF"/>
          </a:solidFill>
          <a:latin typeface="+mj-lt"/>
          <a:ea typeface="+mj-ea"/>
          <a:cs typeface="+mj-cs"/>
          <a:sym typeface="Tahoma"/>
        </a:defRPr>
      </a:lvl5pPr>
      <a:lvl6pPr marL="2667000" indent="-444500" defTabSz="584200">
        <a:spcBef>
          <a:spcPts val="4200"/>
        </a:spcBef>
        <a:buSzPct val="75000"/>
        <a:buChar char="•"/>
        <a:defRPr sz="3800">
          <a:solidFill>
            <a:srgbClr val="FFFFFF"/>
          </a:solidFill>
          <a:latin typeface="+mj-lt"/>
          <a:ea typeface="+mj-ea"/>
          <a:cs typeface="+mj-cs"/>
          <a:sym typeface="Tahoma"/>
        </a:defRPr>
      </a:lvl6pPr>
      <a:lvl7pPr marL="3111500" indent="-444500" defTabSz="584200">
        <a:spcBef>
          <a:spcPts val="4200"/>
        </a:spcBef>
        <a:buSzPct val="75000"/>
        <a:buChar char="•"/>
        <a:defRPr sz="3800">
          <a:solidFill>
            <a:srgbClr val="FFFFFF"/>
          </a:solidFill>
          <a:latin typeface="+mj-lt"/>
          <a:ea typeface="+mj-ea"/>
          <a:cs typeface="+mj-cs"/>
          <a:sym typeface="Tahoma"/>
        </a:defRPr>
      </a:lvl7pPr>
      <a:lvl8pPr marL="3556000" indent="-444500" defTabSz="584200">
        <a:spcBef>
          <a:spcPts val="4200"/>
        </a:spcBef>
        <a:buSzPct val="75000"/>
        <a:buChar char="•"/>
        <a:defRPr sz="3800">
          <a:solidFill>
            <a:srgbClr val="FFFFFF"/>
          </a:solidFill>
          <a:latin typeface="+mj-lt"/>
          <a:ea typeface="+mj-ea"/>
          <a:cs typeface="+mj-cs"/>
          <a:sym typeface="Tahoma"/>
        </a:defRPr>
      </a:lvl8pPr>
      <a:lvl9pPr marL="4000500" indent="-444500" defTabSz="584200">
        <a:spcBef>
          <a:spcPts val="4200"/>
        </a:spcBef>
        <a:buSzPct val="75000"/>
        <a:buChar char="•"/>
        <a:defRPr sz="3800">
          <a:solidFill>
            <a:srgbClr val="FFFFFF"/>
          </a:solidFill>
          <a:latin typeface="+mj-lt"/>
          <a:ea typeface="+mj-ea"/>
          <a:cs typeface="+mj-cs"/>
          <a:sym typeface="Tahoma"/>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personalization.ccs.neu.edu"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lvl1pPr defTabSz="467359">
              <a:defRPr sz="6400"/>
            </a:lvl1pPr>
          </a:lstStyle>
          <a:p>
            <a:pPr lvl="0">
              <a:defRPr sz="1800">
                <a:solidFill>
                  <a:srgbClr val="000000"/>
                </a:solidFill>
              </a:defRPr>
            </a:pPr>
            <a:r>
              <a:rPr sz="6400">
                <a:solidFill>
                  <a:srgbClr val="FFFFFF"/>
                </a:solidFill>
              </a:rPr>
              <a:t>Location, Location, Location: The Impact of Geolocation on Personalization</a:t>
            </a:r>
          </a:p>
        </p:txBody>
      </p:sp>
      <p:sp>
        <p:nvSpPr>
          <p:cNvPr id="33" name="Shape 33"/>
          <p:cNvSpPr>
            <a:spLocks noGrp="1"/>
          </p:cNvSpPr>
          <p:nvPr>
            <p:ph type="body" idx="1"/>
          </p:nvPr>
        </p:nvSpPr>
        <p:spPr>
          <a:xfrm>
            <a:off x="978032" y="6413500"/>
            <a:ext cx="11048736" cy="2569965"/>
          </a:xfrm>
          <a:prstGeom prst="rect">
            <a:avLst/>
          </a:prstGeom>
        </p:spPr>
        <p:txBody>
          <a:bodyPr/>
          <a:lstStyle/>
          <a:p>
            <a:pPr lvl="0">
              <a:defRPr sz="1800">
                <a:solidFill>
                  <a:srgbClr val="000000"/>
                </a:solidFill>
              </a:defRPr>
            </a:pPr>
            <a:r>
              <a:rPr sz="3600">
                <a:solidFill>
                  <a:srgbClr val="FFD479"/>
                </a:solidFill>
                <a:latin typeface="+mj-lt"/>
                <a:ea typeface="+mj-ea"/>
                <a:cs typeface="+mj-cs"/>
                <a:sym typeface="Tahoma"/>
              </a:rPr>
              <a:t>Chloe Kliman-Silver</a:t>
            </a:r>
            <a:r>
              <a:rPr sz="3600">
                <a:solidFill>
                  <a:srgbClr val="E8A433"/>
                </a:solidFill>
                <a:latin typeface="+mj-lt"/>
                <a:ea typeface="+mj-ea"/>
                <a:cs typeface="+mj-cs"/>
                <a:sym typeface="Tahoma"/>
              </a:rPr>
              <a:t> </a:t>
            </a:r>
            <a:r>
              <a:rPr sz="3600">
                <a:solidFill>
                  <a:srgbClr val="FFFFFF"/>
                </a:solidFill>
                <a:latin typeface="+mj-lt"/>
                <a:ea typeface="+mj-ea"/>
                <a:cs typeface="+mj-cs"/>
                <a:sym typeface="Tahoma"/>
              </a:rPr>
              <a:t>     Aniko Hannak      David Lazer</a:t>
            </a:r>
          </a:p>
          <a:p>
            <a:pPr lvl="0">
              <a:defRPr sz="1800">
                <a:solidFill>
                  <a:srgbClr val="000000"/>
                </a:solidFill>
              </a:defRPr>
            </a:pPr>
            <a:endParaRPr sz="3600">
              <a:solidFill>
                <a:srgbClr val="FFFFFF"/>
              </a:solidFill>
              <a:latin typeface="+mj-lt"/>
              <a:ea typeface="+mj-ea"/>
              <a:cs typeface="+mj-cs"/>
              <a:sym typeface="Tahoma"/>
            </a:endParaRPr>
          </a:p>
          <a:p>
            <a:pPr lvl="2">
              <a:defRPr sz="1800">
                <a:solidFill>
                  <a:srgbClr val="000000"/>
                </a:solidFill>
              </a:defRPr>
            </a:pPr>
            <a:r>
              <a:rPr sz="3600">
                <a:solidFill>
                  <a:srgbClr val="FFFFFF"/>
                </a:solidFill>
                <a:latin typeface="+mj-lt"/>
                <a:ea typeface="+mj-ea"/>
                <a:cs typeface="+mj-cs"/>
                <a:sym typeface="Tahoma"/>
              </a:rPr>
              <a:t>Christo Wilson      Alan Mislove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Impact of Distance</a:t>
            </a:r>
          </a:p>
        </p:txBody>
      </p:sp>
      <p:sp>
        <p:nvSpPr>
          <p:cNvPr id="183" name="Shape 183"/>
          <p:cNvSpPr>
            <a:spLocks noGrp="1"/>
          </p:cNvSpPr>
          <p:nvPr>
            <p:ph type="body" idx="1"/>
          </p:nvPr>
        </p:nvSpPr>
        <p:spPr>
          <a:xfrm>
            <a:off x="367538" y="2578595"/>
            <a:ext cx="12269725" cy="854203"/>
          </a:xfrm>
          <a:prstGeom prst="rect">
            <a:avLst/>
          </a:prstGeom>
        </p:spPr>
        <p:txBody>
          <a:bodyPr/>
          <a:lstStyle/>
          <a:p>
            <a:pPr lvl="0">
              <a:defRPr sz="1800">
                <a:solidFill>
                  <a:srgbClr val="000000"/>
                </a:solidFill>
              </a:defRPr>
            </a:pPr>
            <a:r>
              <a:rPr sz="3800">
                <a:solidFill>
                  <a:srgbClr val="FFFFFF"/>
                </a:solidFill>
              </a:rPr>
              <a:t>All locations compared to one baseline location</a:t>
            </a:r>
          </a:p>
        </p:txBody>
      </p:sp>
      <p:sp>
        <p:nvSpPr>
          <p:cNvPr id="184" name="Shape 184"/>
          <p:cNvSpPr/>
          <p:nvPr/>
        </p:nvSpPr>
        <p:spPr>
          <a:xfrm>
            <a:off x="367538" y="7641602"/>
            <a:ext cx="9659610" cy="19438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spcBef>
                <a:spcPts val="4200"/>
              </a:spcBef>
              <a:defRPr sz="1800">
                <a:solidFill>
                  <a:srgbClr val="000000"/>
                </a:solidFill>
              </a:defRPr>
            </a:pPr>
            <a:r>
              <a:rPr sz="3800">
                <a:solidFill>
                  <a:srgbClr val="FFFFFF"/>
                </a:solidFill>
                <a:latin typeface="+mj-lt"/>
                <a:ea typeface="+mj-ea"/>
                <a:cs typeface="+mj-cs"/>
                <a:sym typeface="Tahoma"/>
              </a:rPr>
              <a:t>Consistency over time</a:t>
            </a:r>
          </a:p>
          <a:p>
            <a:pPr lvl="0" algn="l">
              <a:spcBef>
                <a:spcPts val="2000"/>
              </a:spcBef>
              <a:defRPr sz="1800">
                <a:solidFill>
                  <a:srgbClr val="000000"/>
                </a:solidFill>
              </a:defRPr>
            </a:pPr>
            <a:r>
              <a:rPr sz="3800">
                <a:solidFill>
                  <a:srgbClr val="FFFFFF"/>
                </a:solidFill>
                <a:latin typeface="+mj-lt"/>
                <a:ea typeface="+mj-ea"/>
                <a:cs typeface="+mj-cs"/>
                <a:sym typeface="Tahoma"/>
              </a:rPr>
              <a:t>More personalization with larger distances</a:t>
            </a:r>
          </a:p>
        </p:txBody>
      </p:sp>
      <p:sp>
        <p:nvSpPr>
          <p:cNvPr id="185" name="Shape 185"/>
          <p:cNvSpPr/>
          <p:nvPr/>
        </p:nvSpPr>
        <p:spPr>
          <a:xfrm>
            <a:off x="743534" y="4316818"/>
            <a:ext cx="3436247" cy="8917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600">
                <a:latin typeface="+mj-lt"/>
                <a:ea typeface="+mj-ea"/>
                <a:cs typeface="+mj-cs"/>
                <a:sym typeface="Tahoma"/>
              </a:defRPr>
            </a:lvl1pPr>
          </a:lstStyle>
          <a:p>
            <a:pPr lvl="0">
              <a:defRPr sz="1800">
                <a:solidFill>
                  <a:srgbClr val="000000"/>
                </a:solidFill>
              </a:defRPr>
            </a:pPr>
            <a:r>
              <a:rPr sz="2600">
                <a:solidFill>
                  <a:srgbClr val="FFFFFF"/>
                </a:solidFill>
              </a:rPr>
              <a:t>County (Cuyahoga)</a:t>
            </a:r>
          </a:p>
        </p:txBody>
      </p:sp>
      <p:sp>
        <p:nvSpPr>
          <p:cNvPr id="186" name="Shape 186"/>
          <p:cNvSpPr/>
          <p:nvPr/>
        </p:nvSpPr>
        <p:spPr>
          <a:xfrm>
            <a:off x="5330657" y="4316818"/>
            <a:ext cx="3436248" cy="8917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600">
                <a:latin typeface="+mj-lt"/>
                <a:ea typeface="+mj-ea"/>
                <a:cs typeface="+mj-cs"/>
                <a:sym typeface="Tahoma"/>
              </a:defRPr>
            </a:lvl1pPr>
          </a:lstStyle>
          <a:p>
            <a:pPr lvl="0">
              <a:defRPr sz="1800">
                <a:solidFill>
                  <a:srgbClr val="000000"/>
                </a:solidFill>
              </a:defRPr>
            </a:pPr>
            <a:r>
              <a:rPr sz="2600">
                <a:solidFill>
                  <a:srgbClr val="FFFFFF"/>
                </a:solidFill>
              </a:rPr>
              <a:t>State (Ohio)</a:t>
            </a:r>
          </a:p>
        </p:txBody>
      </p:sp>
      <p:sp>
        <p:nvSpPr>
          <p:cNvPr id="187" name="Shape 187"/>
          <p:cNvSpPr/>
          <p:nvPr/>
        </p:nvSpPr>
        <p:spPr>
          <a:xfrm>
            <a:off x="9753038" y="4316818"/>
            <a:ext cx="2135569" cy="7105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600">
                <a:latin typeface="+mj-lt"/>
                <a:ea typeface="+mj-ea"/>
                <a:cs typeface="+mj-cs"/>
                <a:sym typeface="Tahoma"/>
              </a:defRPr>
            </a:lvl1pPr>
          </a:lstStyle>
          <a:p>
            <a:pPr lvl="0">
              <a:defRPr sz="1800">
                <a:solidFill>
                  <a:srgbClr val="000000"/>
                </a:solidFill>
              </a:defRPr>
            </a:pPr>
            <a:r>
              <a:rPr sz="2600">
                <a:solidFill>
                  <a:srgbClr val="FFFFFF"/>
                </a:solidFill>
              </a:rPr>
              <a:t>National</a:t>
            </a:r>
          </a:p>
        </p:txBody>
      </p:sp>
      <p:sp>
        <p:nvSpPr>
          <p:cNvPr id="188" name="Shape 188"/>
          <p:cNvSpPr/>
          <p:nvPr/>
        </p:nvSpPr>
        <p:spPr>
          <a:xfrm rot="16200000">
            <a:off x="-1144975" y="5542865"/>
            <a:ext cx="3566624" cy="8776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3400">
                <a:latin typeface="+mj-lt"/>
                <a:ea typeface="+mj-ea"/>
                <a:cs typeface="+mj-cs"/>
                <a:sym typeface="Tahoma"/>
              </a:defRPr>
            </a:lvl1pPr>
          </a:lstStyle>
          <a:p>
            <a:pPr lvl="0">
              <a:defRPr sz="1800">
                <a:solidFill>
                  <a:srgbClr val="000000"/>
                </a:solidFill>
              </a:defRPr>
            </a:pPr>
            <a:r>
              <a:rPr sz="3400">
                <a:solidFill>
                  <a:srgbClr val="FFFFFF"/>
                </a:solidFill>
              </a:rPr>
              <a:t>Edit distance</a:t>
            </a:r>
          </a:p>
        </p:txBody>
      </p:sp>
      <p:pic>
        <p:nvPicPr>
          <p:cNvPr id="189" name="8s.png"/>
          <p:cNvPicPr/>
          <p:nvPr/>
        </p:nvPicPr>
        <p:blipFill>
          <a:blip r:embed="rId3">
            <a:extLst/>
          </a:blip>
          <a:stretch>
            <a:fillRect/>
          </a:stretch>
        </p:blipFill>
        <p:spPr>
          <a:xfrm>
            <a:off x="4863883" y="4831033"/>
            <a:ext cx="3813203" cy="2402934"/>
          </a:xfrm>
          <a:prstGeom prst="rect">
            <a:avLst/>
          </a:prstGeom>
          <a:ln w="12700">
            <a:miter lim="400000"/>
          </a:ln>
        </p:spPr>
      </p:pic>
      <p:pic>
        <p:nvPicPr>
          <p:cNvPr id="190" name="8a.png"/>
          <p:cNvPicPr/>
          <p:nvPr/>
        </p:nvPicPr>
        <p:blipFill>
          <a:blip r:embed="rId4">
            <a:extLst/>
          </a:blip>
          <a:stretch>
            <a:fillRect/>
          </a:stretch>
        </p:blipFill>
        <p:spPr>
          <a:xfrm>
            <a:off x="8952939" y="4831033"/>
            <a:ext cx="3803501" cy="2427325"/>
          </a:xfrm>
          <a:prstGeom prst="rect">
            <a:avLst/>
          </a:prstGeom>
          <a:ln w="12700">
            <a:miter lim="400000"/>
          </a:ln>
        </p:spPr>
      </p:pic>
      <p:pic>
        <p:nvPicPr>
          <p:cNvPr id="191" name="8a.png"/>
          <p:cNvPicPr/>
          <p:nvPr/>
        </p:nvPicPr>
        <p:blipFill>
          <a:blip r:embed="rId5">
            <a:extLst/>
          </a:blip>
          <a:stretch>
            <a:fillRect/>
          </a:stretch>
        </p:blipFill>
        <p:spPr>
          <a:xfrm>
            <a:off x="784530" y="4831033"/>
            <a:ext cx="3803501" cy="2402934"/>
          </a:xfrm>
          <a:prstGeom prst="rect">
            <a:avLst/>
          </a:prstGeom>
          <a:ln w="12700">
            <a:miter lim="400000"/>
          </a:ln>
        </p:spPr>
      </p:pic>
      <p:grpSp>
        <p:nvGrpSpPr>
          <p:cNvPr id="196" name="Group 196"/>
          <p:cNvGrpSpPr/>
          <p:nvPr/>
        </p:nvGrpSpPr>
        <p:grpSpPr>
          <a:xfrm>
            <a:off x="8918650" y="3519207"/>
            <a:ext cx="3469016" cy="711201"/>
            <a:chOff x="0" y="0"/>
            <a:chExt cx="3469014" cy="711200"/>
          </a:xfrm>
        </p:grpSpPr>
        <p:sp>
          <p:nvSpPr>
            <p:cNvPr id="192" name="Shape 192"/>
            <p:cNvSpPr/>
            <p:nvPr/>
          </p:nvSpPr>
          <p:spPr>
            <a:xfrm>
              <a:off x="0" y="53340"/>
              <a:ext cx="406083" cy="605761"/>
            </a:xfrm>
            <a:prstGeom prst="rect">
              <a:avLst/>
            </a:prstGeom>
            <a:blipFill rotWithShape="1">
              <a:blip r:embed="rId6"/>
              <a:srcRect/>
              <a:tile tx="0" ty="0" sx="100000" sy="100000" flip="none" algn="tl"/>
            </a:blipFill>
            <a:ln w="12700" cap="flat">
              <a:noFill/>
              <a:miter lim="400000"/>
            </a:ln>
            <a:effectLst/>
          </p:spPr>
          <p:txBody>
            <a:bodyPr wrap="square" lIns="0" tIns="0" rIns="0" bIns="0" numCol="1" anchor="ctr">
              <a:noAutofit/>
            </a:bodyPr>
            <a:lstStyle/>
            <a:p>
              <a:pPr lvl="0">
                <a:defRPr sz="2600"/>
              </a:pPr>
              <a:endParaRPr/>
            </a:p>
          </p:txBody>
        </p:sp>
        <p:sp>
          <p:nvSpPr>
            <p:cNvPr id="193" name="Shape 193"/>
            <p:cNvSpPr/>
            <p:nvPr/>
          </p:nvSpPr>
          <p:spPr>
            <a:xfrm>
              <a:off x="129678" y="401617"/>
              <a:ext cx="146726" cy="146726"/>
            </a:xfrm>
            <a:prstGeom prst="rect">
              <a:avLst/>
            </a:prstGeom>
            <a:blipFill rotWithShape="1">
              <a:blip r:embed="rId7"/>
              <a:srcRect/>
              <a:tile tx="0" ty="0" sx="100000" sy="100000" flip="none" algn="tl"/>
            </a:blipFill>
            <a:ln w="12700" cap="flat">
              <a:noFill/>
              <a:miter lim="400000"/>
            </a:ln>
            <a:effectLst/>
          </p:spPr>
          <p:txBody>
            <a:bodyPr wrap="square" lIns="0" tIns="0" rIns="0" bIns="0" numCol="1" anchor="ctr">
              <a:noAutofit/>
            </a:bodyPr>
            <a:lstStyle/>
            <a:p>
              <a:pPr lvl="0">
                <a:defRPr sz="2600"/>
              </a:pPr>
              <a:endParaRPr/>
            </a:p>
          </p:txBody>
        </p:sp>
        <p:sp>
          <p:nvSpPr>
            <p:cNvPr id="194" name="Shape 194"/>
            <p:cNvSpPr/>
            <p:nvPr/>
          </p:nvSpPr>
          <p:spPr>
            <a:xfrm>
              <a:off x="381625" y="0"/>
              <a:ext cx="3087390" cy="711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l">
                <a:defRPr sz="1800">
                  <a:solidFill>
                    <a:srgbClr val="000000"/>
                  </a:solidFill>
                </a:defRPr>
              </a:pPr>
              <a:r>
                <a:rPr sz="2000">
                  <a:solidFill>
                    <a:srgbClr val="FFFFFF"/>
                  </a:solidFill>
                  <a:latin typeface="+mj-lt"/>
                  <a:ea typeface="+mj-ea"/>
                  <a:cs typeface="+mj-cs"/>
                  <a:sym typeface="Tahoma"/>
                </a:rPr>
                <a:t>Baseline vs baseline</a:t>
              </a:r>
            </a:p>
            <a:p>
              <a:pPr lvl="0" algn="l">
                <a:defRPr sz="1800">
                  <a:solidFill>
                    <a:srgbClr val="000000"/>
                  </a:solidFill>
                </a:defRPr>
              </a:pPr>
              <a:r>
                <a:rPr sz="2000">
                  <a:solidFill>
                    <a:srgbClr val="FFFFFF"/>
                  </a:solidFill>
                  <a:latin typeface="+mj-lt"/>
                  <a:ea typeface="+mj-ea"/>
                  <a:cs typeface="+mj-cs"/>
                  <a:sym typeface="Tahoma"/>
                </a:rPr>
                <a:t>Baseline vs other locations</a:t>
              </a:r>
            </a:p>
          </p:txBody>
        </p:sp>
        <p:sp>
          <p:nvSpPr>
            <p:cNvPr id="195" name="Shape 195"/>
            <p:cNvSpPr/>
            <p:nvPr/>
          </p:nvSpPr>
          <p:spPr>
            <a:xfrm>
              <a:off x="129678" y="162857"/>
              <a:ext cx="146726" cy="146726"/>
            </a:xfrm>
            <a:prstGeom prst="rect">
              <a:avLst/>
            </a:prstGeom>
            <a:blipFill rotWithShape="1">
              <a:blip r:embed="rId8"/>
              <a:srcRect/>
              <a:tile tx="0" ty="0" sx="100000" sy="100000" flip="none" algn="tl"/>
            </a:blipFill>
            <a:ln w="12700" cap="flat">
              <a:noFill/>
              <a:miter lim="400000"/>
            </a:ln>
            <a:effectLst/>
          </p:spPr>
          <p:txBody>
            <a:bodyPr wrap="square" lIns="0" tIns="0" rIns="0" bIns="0" numCol="1" anchor="ctr">
              <a:noAutofit/>
            </a:bodyPr>
            <a:lstStyle/>
            <a:p>
              <a:pPr lvl="0">
                <a:defRPr sz="2600"/>
              </a:pPr>
              <a:endParaRPr/>
            </a:p>
          </p:txBody>
        </p:sp>
      </p:grpSp>
      <p:sp>
        <p:nvSpPr>
          <p:cNvPr id="197" name="Shape 197"/>
          <p:cNvSpPr/>
          <p:nvPr/>
        </p:nvSpPr>
        <p:spPr>
          <a:xfrm>
            <a:off x="1867781" y="7208845"/>
            <a:ext cx="1255486" cy="5195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1800">
                <a:latin typeface="+mj-lt"/>
                <a:ea typeface="+mj-ea"/>
                <a:cs typeface="+mj-cs"/>
                <a:sym typeface="Tahoma"/>
              </a:defRPr>
            </a:lvl1pPr>
          </a:lstStyle>
          <a:p>
            <a:pPr lvl="0">
              <a:defRPr>
                <a:solidFill>
                  <a:srgbClr val="000000"/>
                </a:solidFill>
              </a:defRPr>
            </a:pPr>
            <a:r>
              <a:rPr>
                <a:solidFill>
                  <a:srgbClr val="FFFFFF"/>
                </a:solidFill>
              </a:rPr>
              <a:t>Days</a:t>
            </a:r>
          </a:p>
        </p:txBody>
      </p:sp>
      <p:sp>
        <p:nvSpPr>
          <p:cNvPr id="198" name="Shape 198"/>
          <p:cNvSpPr/>
          <p:nvPr/>
        </p:nvSpPr>
        <p:spPr>
          <a:xfrm>
            <a:off x="6024915" y="7208845"/>
            <a:ext cx="1255485" cy="5195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1800">
                <a:latin typeface="+mj-lt"/>
                <a:ea typeface="+mj-ea"/>
                <a:cs typeface="+mj-cs"/>
                <a:sym typeface="Tahoma"/>
              </a:defRPr>
            </a:lvl1pPr>
          </a:lstStyle>
          <a:p>
            <a:pPr lvl="0">
              <a:defRPr>
                <a:solidFill>
                  <a:srgbClr val="000000"/>
                </a:solidFill>
              </a:defRPr>
            </a:pPr>
            <a:r>
              <a:rPr>
                <a:solidFill>
                  <a:srgbClr val="FFFFFF"/>
                </a:solidFill>
              </a:rPr>
              <a:t>Days</a:t>
            </a:r>
          </a:p>
        </p:txBody>
      </p:sp>
      <p:sp>
        <p:nvSpPr>
          <p:cNvPr id="199" name="Shape 199"/>
          <p:cNvSpPr/>
          <p:nvPr/>
        </p:nvSpPr>
        <p:spPr>
          <a:xfrm>
            <a:off x="10226947" y="7208845"/>
            <a:ext cx="1255485" cy="5195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1800">
                <a:latin typeface="+mj-lt"/>
                <a:ea typeface="+mj-ea"/>
                <a:cs typeface="+mj-cs"/>
                <a:sym typeface="Tahoma"/>
              </a:defRPr>
            </a:lvl1pPr>
          </a:lstStyle>
          <a:p>
            <a:pPr lvl="0">
              <a:defRPr>
                <a:solidFill>
                  <a:srgbClr val="000000"/>
                </a:solidFill>
              </a:defRPr>
            </a:pPr>
            <a:r>
              <a:rPr>
                <a:solidFill>
                  <a:srgbClr val="FFFFFF"/>
                </a:solidFill>
              </a:rPr>
              <a:t>Days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9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18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18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19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1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9" nodeType="clickEffect">
                                  <p:stCondLst>
                                    <p:cond delay="0"/>
                                  </p:stCondLst>
                                  <p:iterate>
                                    <p:tmAbs val="0"/>
                                  </p:iterate>
                                  <p:childTnLst>
                                    <p:set>
                                      <p:cBhvr>
                                        <p:cTn id="32" fill="hold"/>
                                        <p:tgtEl>
                                          <p:spTgt spid="18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0" nodeType="afterEffect">
                                  <p:stCondLst>
                                    <p:cond delay="0"/>
                                  </p:stCondLst>
                                  <p:iterate>
                                    <p:tmAbs val="0"/>
                                  </p:iterate>
                                  <p:childTnLst>
                                    <p:set>
                                      <p:cBhvr>
                                        <p:cTn id="35" fill="hold"/>
                                        <p:tgtEl>
                                          <p:spTgt spid="19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1" nodeType="afterEffect">
                                  <p:stCondLst>
                                    <p:cond delay="0"/>
                                  </p:stCondLst>
                                  <p:iterate>
                                    <p:tmAbs val="0"/>
                                  </p:iterate>
                                  <p:childTnLst>
                                    <p:set>
                                      <p:cBhvr>
                                        <p:cTn id="38" fill="hold"/>
                                        <p:tgtEl>
                                          <p:spTgt spid="1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2" nodeType="clickEffect">
                                  <p:stCondLst>
                                    <p:cond delay="0"/>
                                  </p:stCondLst>
                                  <p:iterate>
                                    <p:tmAbs val="0"/>
                                  </p:iterate>
                                  <p:childTnLst>
                                    <p:set>
                                      <p:cBhvr>
                                        <p:cTn id="42"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2" animBg="1" advAuto="0"/>
      <p:bldP spid="185" grpId="2" animBg="1" advAuto="0"/>
      <p:bldP spid="186" grpId="6" animBg="1" advAuto="0"/>
      <p:bldP spid="187" grpId="9" animBg="1" advAuto="0"/>
      <p:bldP spid="188" grpId="4" animBg="1" advAuto="0"/>
      <p:bldP spid="189" grpId="8" animBg="1" advAuto="0"/>
      <p:bldP spid="190" grpId="10" animBg="1" advAuto="0"/>
      <p:bldP spid="191" grpId="3" animBg="1" advAuto="0"/>
      <p:bldP spid="196" grpId="1" animBg="1" advAuto="0"/>
      <p:bldP spid="197" grpId="5" animBg="1" advAuto="0"/>
      <p:bldP spid="198" grpId="7" animBg="1" advAuto="0"/>
      <p:bldP spid="199" grpId="1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Recap</a:t>
            </a:r>
          </a:p>
        </p:txBody>
      </p:sp>
      <p:sp>
        <p:nvSpPr>
          <p:cNvPr id="204" name="Shape 204"/>
          <p:cNvSpPr>
            <a:spLocks noGrp="1"/>
          </p:cNvSpPr>
          <p:nvPr>
            <p:ph type="body" idx="1"/>
          </p:nvPr>
        </p:nvSpPr>
        <p:spPr>
          <a:xfrm>
            <a:off x="697342" y="2597150"/>
            <a:ext cx="11610116" cy="6286500"/>
          </a:xfrm>
          <a:prstGeom prst="rect">
            <a:avLst/>
          </a:prstGeom>
        </p:spPr>
        <p:txBody>
          <a:bodyPr/>
          <a:lstStyle/>
          <a:p>
            <a:pPr lvl="0">
              <a:defRPr sz="1800">
                <a:solidFill>
                  <a:srgbClr val="000000"/>
                </a:solidFill>
              </a:defRPr>
            </a:pPr>
            <a:r>
              <a:rPr sz="3500">
                <a:solidFill>
                  <a:srgbClr val="FFFFFF"/>
                </a:solidFill>
              </a:rPr>
              <a:t>Methodology to query Google search from any location</a:t>
            </a:r>
          </a:p>
          <a:p>
            <a:pPr lvl="0">
              <a:defRPr sz="1800">
                <a:solidFill>
                  <a:srgbClr val="000000"/>
                </a:solidFill>
              </a:defRPr>
            </a:pPr>
            <a:r>
              <a:rPr sz="3500">
                <a:solidFill>
                  <a:srgbClr val="FFFFFF"/>
                </a:solidFill>
              </a:rPr>
              <a:t>Analysis on 3600 queries from 59 different locations</a:t>
            </a:r>
          </a:p>
          <a:p>
            <a:pPr lvl="0">
              <a:defRPr sz="1800">
                <a:solidFill>
                  <a:srgbClr val="000000"/>
                </a:solidFill>
              </a:defRPr>
            </a:pPr>
            <a:r>
              <a:rPr sz="3500">
                <a:solidFill>
                  <a:srgbClr val="FFFFFF"/>
                </a:solidFill>
              </a:rPr>
              <a:t>Location has a large impact on the results:</a:t>
            </a:r>
          </a:p>
          <a:p>
            <a:pPr lvl="1">
              <a:spcBef>
                <a:spcPts val="2400"/>
              </a:spcBef>
              <a:defRPr sz="1800">
                <a:solidFill>
                  <a:srgbClr val="000000"/>
                </a:solidFill>
              </a:defRPr>
            </a:pPr>
            <a:r>
              <a:rPr sz="3500">
                <a:solidFill>
                  <a:srgbClr val="FFFFFF"/>
                </a:solidFill>
              </a:rPr>
              <a:t>Difference increases with physical distance</a:t>
            </a:r>
          </a:p>
          <a:p>
            <a:pPr lvl="1">
              <a:spcBef>
                <a:spcPts val="2400"/>
              </a:spcBef>
              <a:defRPr sz="1800">
                <a:solidFill>
                  <a:srgbClr val="000000"/>
                </a:solidFill>
              </a:defRPr>
            </a:pPr>
            <a:r>
              <a:rPr sz="3500">
                <a:solidFill>
                  <a:srgbClr val="FFFFFF"/>
                </a:solidFill>
              </a:rPr>
              <a:t>Local types of results are most personalized</a:t>
            </a:r>
          </a:p>
          <a:p>
            <a:pPr lvl="1">
              <a:spcBef>
                <a:spcPts val="2400"/>
              </a:spcBef>
              <a:defRPr sz="1800">
                <a:solidFill>
                  <a:srgbClr val="000000"/>
                </a:solidFill>
              </a:defRPr>
            </a:pPr>
            <a:r>
              <a:rPr sz="3500">
                <a:solidFill>
                  <a:srgbClr val="FFFFFF"/>
                </a:solidFill>
              </a:rPr>
              <a:t>Google returns very noisy results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1270000" y="1994041"/>
            <a:ext cx="10464800" cy="1642157"/>
          </a:xfrm>
          <a:prstGeom prst="rect">
            <a:avLst/>
          </a:prstGeom>
        </p:spPr>
        <p:txBody>
          <a:bodyPr/>
          <a:lstStyle>
            <a:lvl1pPr defTabSz="560831">
              <a:defRPr sz="9984"/>
            </a:lvl1pPr>
          </a:lstStyle>
          <a:p>
            <a:pPr lvl="0">
              <a:defRPr sz="1800">
                <a:solidFill>
                  <a:srgbClr val="000000"/>
                </a:solidFill>
              </a:defRPr>
            </a:pPr>
            <a:r>
              <a:rPr sz="9984">
                <a:solidFill>
                  <a:srgbClr val="FFFFFF"/>
                </a:solidFill>
              </a:rPr>
              <a:t>Questions?</a:t>
            </a:r>
          </a:p>
        </p:txBody>
      </p:sp>
      <p:pic>
        <p:nvPicPr>
          <p:cNvPr id="209" name="lazer.jpg"/>
          <p:cNvPicPr/>
          <p:nvPr/>
        </p:nvPicPr>
        <p:blipFill>
          <a:blip r:embed="rId3">
            <a:extLst/>
          </a:blip>
          <a:srcRect b="20631"/>
          <a:stretch>
            <a:fillRect/>
          </a:stretch>
        </p:blipFill>
        <p:spPr>
          <a:xfrm>
            <a:off x="5337380" y="4873333"/>
            <a:ext cx="2196124" cy="2197735"/>
          </a:xfrm>
          <a:prstGeom prst="rect">
            <a:avLst/>
          </a:prstGeom>
          <a:ln w="12700">
            <a:miter lim="400000"/>
          </a:ln>
        </p:spPr>
      </p:pic>
      <p:pic>
        <p:nvPicPr>
          <p:cNvPr id="210" name="alan.jpg"/>
          <p:cNvPicPr/>
          <p:nvPr/>
        </p:nvPicPr>
        <p:blipFill>
          <a:blip r:embed="rId4">
            <a:extLst/>
          </a:blip>
          <a:srcRect t="4416" b="19492"/>
          <a:stretch>
            <a:fillRect/>
          </a:stretch>
        </p:blipFill>
        <p:spPr>
          <a:xfrm>
            <a:off x="10201529" y="4873303"/>
            <a:ext cx="2203211" cy="2197780"/>
          </a:xfrm>
          <a:prstGeom prst="rect">
            <a:avLst/>
          </a:prstGeom>
          <a:ln w="12700">
            <a:miter lim="400000"/>
          </a:ln>
        </p:spPr>
      </p:pic>
      <p:pic>
        <p:nvPicPr>
          <p:cNvPr id="211" name="christo.jpeg"/>
          <p:cNvPicPr/>
          <p:nvPr/>
        </p:nvPicPr>
        <p:blipFill>
          <a:blip r:embed="rId5">
            <a:extLst/>
          </a:blip>
          <a:stretch>
            <a:fillRect/>
          </a:stretch>
        </p:blipFill>
        <p:spPr>
          <a:xfrm>
            <a:off x="7768633" y="4873303"/>
            <a:ext cx="2197766" cy="2197765"/>
          </a:xfrm>
          <a:prstGeom prst="rect">
            <a:avLst/>
          </a:prstGeom>
          <a:ln w="12700">
            <a:miter lim="400000"/>
          </a:ln>
        </p:spPr>
      </p:pic>
      <p:pic>
        <p:nvPicPr>
          <p:cNvPr id="212" name="chloe.jpg"/>
          <p:cNvPicPr/>
          <p:nvPr/>
        </p:nvPicPr>
        <p:blipFill>
          <a:blip r:embed="rId6">
            <a:extLst/>
          </a:blip>
          <a:stretch>
            <a:fillRect/>
          </a:stretch>
        </p:blipFill>
        <p:spPr>
          <a:xfrm>
            <a:off x="314034" y="4873333"/>
            <a:ext cx="2197895" cy="2197894"/>
          </a:xfrm>
          <a:prstGeom prst="rect">
            <a:avLst/>
          </a:prstGeom>
          <a:ln w="12700">
            <a:miter lim="400000"/>
          </a:ln>
        </p:spPr>
      </p:pic>
      <p:pic>
        <p:nvPicPr>
          <p:cNvPr id="213" name="CROPPED-for visa.jpg"/>
          <p:cNvPicPr/>
          <p:nvPr/>
        </p:nvPicPr>
        <p:blipFill>
          <a:blip r:embed="rId7">
            <a:extLst/>
          </a:blip>
          <a:stretch>
            <a:fillRect/>
          </a:stretch>
        </p:blipFill>
        <p:spPr>
          <a:xfrm>
            <a:off x="2825707" y="4873333"/>
            <a:ext cx="2197895" cy="2197894"/>
          </a:xfrm>
          <a:prstGeom prst="rect">
            <a:avLst/>
          </a:prstGeom>
          <a:ln w="12700">
            <a:miter lim="400000"/>
          </a:ln>
        </p:spPr>
      </p:pic>
      <p:sp>
        <p:nvSpPr>
          <p:cNvPr id="214" name="Shape 214"/>
          <p:cNvSpPr/>
          <p:nvPr/>
        </p:nvSpPr>
        <p:spPr>
          <a:xfrm>
            <a:off x="1574680" y="8308362"/>
            <a:ext cx="9728455"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u="sng">
                <a:solidFill>
                  <a:srgbClr val="FFE3AE"/>
                </a:solidFill>
                <a:hlinkClick r:id="rId8"/>
              </a:defRPr>
            </a:lvl1pPr>
          </a:lstStyle>
          <a:p>
            <a:pPr lvl="0">
              <a:defRPr sz="1800" i="0" u="none">
                <a:solidFill>
                  <a:srgbClr val="000000"/>
                </a:solidFill>
              </a:defRPr>
            </a:pPr>
            <a:r>
              <a:rPr sz="6000" i="1" u="sng">
                <a:solidFill>
                  <a:srgbClr val="FFE3AE"/>
                </a:solidFill>
                <a:hlinkClick r:id="rId8"/>
              </a:rPr>
              <a:t>personalization.ccs.neu.edu</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Personalization</a:t>
            </a:r>
          </a:p>
        </p:txBody>
      </p:sp>
      <p:sp>
        <p:nvSpPr>
          <p:cNvPr id="38" name="Shape 38"/>
          <p:cNvSpPr>
            <a:spLocks noGrp="1"/>
          </p:cNvSpPr>
          <p:nvPr>
            <p:ph type="body" idx="1"/>
          </p:nvPr>
        </p:nvSpPr>
        <p:spPr>
          <a:xfrm>
            <a:off x="697342" y="2597150"/>
            <a:ext cx="11610116" cy="6286500"/>
          </a:xfrm>
          <a:prstGeom prst="rect">
            <a:avLst/>
          </a:prstGeom>
        </p:spPr>
        <p:txBody>
          <a:bodyPr/>
          <a:lstStyle/>
          <a:p>
            <a:pPr lvl="0">
              <a:defRPr sz="1800">
                <a:solidFill>
                  <a:srgbClr val="000000"/>
                </a:solidFill>
              </a:defRPr>
            </a:pPr>
            <a:r>
              <a:rPr sz="3500">
                <a:solidFill>
                  <a:srgbClr val="FFFFFF"/>
                </a:solidFill>
              </a:rPr>
              <a:t>Search engines are our primary gateway to information</a:t>
            </a:r>
          </a:p>
          <a:p>
            <a:pPr lvl="1">
              <a:spcBef>
                <a:spcPts val="2000"/>
              </a:spcBef>
              <a:defRPr sz="1800">
                <a:solidFill>
                  <a:srgbClr val="000000"/>
                </a:solidFill>
              </a:defRPr>
            </a:pPr>
            <a:r>
              <a:rPr sz="3300">
                <a:solidFill>
                  <a:srgbClr val="FFFFFF"/>
                </a:solidFill>
              </a:rPr>
              <a:t>Google receives 48k queries every second</a:t>
            </a:r>
          </a:p>
          <a:p>
            <a:pPr lvl="0">
              <a:defRPr sz="1800">
                <a:solidFill>
                  <a:srgbClr val="000000"/>
                </a:solidFill>
              </a:defRPr>
            </a:pPr>
            <a:r>
              <a:rPr sz="3500">
                <a:solidFill>
                  <a:srgbClr val="FFFFFF"/>
                </a:solidFill>
              </a:rPr>
              <a:t>Use </a:t>
            </a:r>
            <a:r>
              <a:rPr sz="3500">
                <a:solidFill>
                  <a:srgbClr val="FFE3AE"/>
                </a:solidFill>
              </a:rPr>
              <a:t>Personalization algorithms</a:t>
            </a:r>
            <a:r>
              <a:rPr sz="3500">
                <a:solidFill>
                  <a:srgbClr val="FFFFFF"/>
                </a:solidFill>
              </a:rPr>
              <a:t> to find relevant content</a:t>
            </a:r>
          </a:p>
          <a:p>
            <a:pPr lvl="0">
              <a:defRPr sz="1800">
                <a:solidFill>
                  <a:srgbClr val="000000"/>
                </a:solidFill>
              </a:defRPr>
            </a:pPr>
            <a:r>
              <a:rPr sz="3500">
                <a:solidFill>
                  <a:srgbClr val="FFFFFF"/>
                </a:solidFill>
              </a:rPr>
              <a:t>More and more worries about the </a:t>
            </a:r>
            <a:r>
              <a:rPr sz="3500">
                <a:solidFill>
                  <a:srgbClr val="FFE3AE"/>
                </a:solidFill>
              </a:rPr>
              <a:t>“Filter Bubble”</a:t>
            </a:r>
          </a:p>
          <a:p>
            <a:pPr lvl="1">
              <a:spcBef>
                <a:spcPts val="2000"/>
              </a:spcBef>
              <a:defRPr sz="1800">
                <a:solidFill>
                  <a:srgbClr val="000000"/>
                </a:solidFill>
              </a:defRPr>
            </a:pPr>
            <a:r>
              <a:rPr sz="3300">
                <a:solidFill>
                  <a:srgbClr val="FFFFFF"/>
                </a:solidFill>
              </a:rPr>
              <a:t>Is some content hidden from us? </a:t>
            </a:r>
            <a:endParaRPr sz="3300">
              <a:solidFill>
                <a:srgbClr val="FFE3AE"/>
              </a:solidFill>
            </a:endParaRPr>
          </a:p>
          <a:p>
            <a:pPr lvl="0">
              <a:defRPr sz="1800">
                <a:solidFill>
                  <a:srgbClr val="000000"/>
                </a:solidFill>
              </a:defRPr>
            </a:pPr>
            <a:r>
              <a:rPr sz="3500">
                <a:solidFill>
                  <a:srgbClr val="FFFFFF"/>
                </a:solidFill>
              </a:rPr>
              <a:t>Politics and news are particularly concerning</a:t>
            </a:r>
          </a:p>
          <a:p>
            <a:pPr lvl="1">
              <a:spcBef>
                <a:spcPts val="2000"/>
              </a:spcBef>
              <a:defRPr sz="1800">
                <a:solidFill>
                  <a:srgbClr val="000000"/>
                </a:solidFill>
              </a:defRPr>
            </a:pPr>
            <a:r>
              <a:rPr sz="3300">
                <a:solidFill>
                  <a:srgbClr val="FFFFFF"/>
                </a:solidFill>
              </a:rPr>
              <a:t>Pre-existing beliefs constantly reinforced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8">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8">
                                            <p:txEl>
                                              <p:pRg st="3" end="3"/>
                                            </p:txEl>
                                          </p:spTgt>
                                        </p:tgtEl>
                                        <p:attrNameLst>
                                          <p:attrName>style.visibility</p:attrName>
                                        </p:attrNameLst>
                                      </p:cBhvr>
                                      <p:to>
                                        <p:strVal val="visible"/>
                                      </p:to>
                                    </p:set>
                                  </p:childTnLst>
                                </p:cTn>
                              </p:par>
                              <p:par>
                                <p:cTn id="19" presetID="1" presetClass="entr" presetSubtype="0" fill="hold" grpId="1">
                                  <p:stCondLst>
                                    <p:cond delay="0"/>
                                  </p:stCondLst>
                                  <p:iterate>
                                    <p:tmAbs val="0"/>
                                  </p:iterate>
                                  <p:childTnLst>
                                    <p:set>
                                      <p:cBhvr>
                                        <p:cTn id="20" fill="hold"/>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8">
                                            <p:txEl>
                                              <p:pRg st="5" end="5"/>
                                            </p:txEl>
                                          </p:spTgt>
                                        </p:tgtEl>
                                        <p:attrNameLst>
                                          <p:attrName>style.visibility</p:attrName>
                                        </p:attrNameLst>
                                      </p:cBhvr>
                                      <p:to>
                                        <p:strVal val="visible"/>
                                      </p:to>
                                    </p:set>
                                  </p:childTnLst>
                                </p:cTn>
                              </p:par>
                              <p:par>
                                <p:cTn id="25" presetID="1" presetClass="entr" presetSubtype="0" fill="hold" grpId="1">
                                  <p:stCondLst>
                                    <p:cond delay="0"/>
                                  </p:stCondLst>
                                  <p:iterate>
                                    <p:tmAbs val="0"/>
                                  </p:iterate>
                                  <p:childTnLst>
                                    <p:set>
                                      <p:cBhvr>
                                        <p:cTn id="26" fill="hold"/>
                                        <p:tgtEl>
                                          <p:spTgt spid="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Location</a:t>
            </a:r>
          </a:p>
        </p:txBody>
      </p:sp>
      <p:sp>
        <p:nvSpPr>
          <p:cNvPr id="43" name="Shape 43"/>
          <p:cNvSpPr>
            <a:spLocks noGrp="1"/>
          </p:cNvSpPr>
          <p:nvPr>
            <p:ph type="body" idx="1"/>
          </p:nvPr>
        </p:nvSpPr>
        <p:spPr>
          <a:xfrm>
            <a:off x="697342" y="2597150"/>
            <a:ext cx="11610116" cy="1295401"/>
          </a:xfrm>
          <a:prstGeom prst="rect">
            <a:avLst/>
          </a:prstGeom>
        </p:spPr>
        <p:txBody>
          <a:bodyPr/>
          <a:lstStyle/>
          <a:p>
            <a:pPr lvl="0">
              <a:defRPr sz="1800">
                <a:solidFill>
                  <a:srgbClr val="000000"/>
                </a:solidFill>
              </a:defRPr>
            </a:pPr>
            <a:r>
              <a:rPr sz="3500">
                <a:solidFill>
                  <a:srgbClr val="FFE3AE"/>
                </a:solidFill>
              </a:rPr>
              <a:t>Location</a:t>
            </a:r>
            <a:r>
              <a:rPr sz="3500">
                <a:solidFill>
                  <a:srgbClr val="FFFFFF"/>
                </a:solidFill>
              </a:rPr>
              <a:t> found to be the primary influencing factor in Search personalization [Hannak WWW’13]</a:t>
            </a:r>
          </a:p>
        </p:txBody>
      </p:sp>
      <p:sp>
        <p:nvSpPr>
          <p:cNvPr id="44" name="Shape 44"/>
          <p:cNvSpPr/>
          <p:nvPr/>
        </p:nvSpPr>
        <p:spPr>
          <a:xfrm>
            <a:off x="722449" y="7611947"/>
            <a:ext cx="11099801" cy="1295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4200"/>
              </a:spcBef>
              <a:defRPr sz="1800">
                <a:solidFill>
                  <a:srgbClr val="000000"/>
                </a:solidFill>
              </a:defRPr>
            </a:pPr>
            <a:r>
              <a:rPr sz="3500">
                <a:solidFill>
                  <a:srgbClr val="FFE3AE"/>
                </a:solidFill>
                <a:latin typeface="+mj-lt"/>
                <a:ea typeface="+mj-ea"/>
                <a:cs typeface="+mj-cs"/>
                <a:sym typeface="Tahoma"/>
              </a:rPr>
              <a:t>Precise location</a:t>
            </a:r>
            <a:r>
              <a:rPr sz="3500">
                <a:solidFill>
                  <a:srgbClr val="FFFFFF"/>
                </a:solidFill>
                <a:latin typeface="+mj-lt"/>
                <a:ea typeface="+mj-ea"/>
                <a:cs typeface="+mj-cs"/>
                <a:sym typeface="Tahoma"/>
              </a:rPr>
              <a:t> tracking</a:t>
            </a:r>
          </a:p>
          <a:p>
            <a:pPr lvl="1" indent="444500" algn="l">
              <a:spcBef>
                <a:spcPts val="1000"/>
              </a:spcBef>
              <a:defRPr sz="1800">
                <a:solidFill>
                  <a:srgbClr val="000000"/>
                </a:solidFill>
              </a:defRPr>
            </a:pPr>
            <a:r>
              <a:rPr sz="3500">
                <a:solidFill>
                  <a:srgbClr val="FFFFFF"/>
                </a:solidFill>
                <a:latin typeface="+mj-lt"/>
                <a:ea typeface="+mj-ea"/>
                <a:cs typeface="+mj-cs"/>
                <a:sym typeface="Tahoma"/>
              </a:rPr>
              <a:t>through GPS of mobile phones</a:t>
            </a:r>
          </a:p>
        </p:txBody>
      </p:sp>
      <p:pic>
        <p:nvPicPr>
          <p:cNvPr id="45" name="track-turned-off-phones.jpg"/>
          <p:cNvPicPr/>
          <p:nvPr/>
        </p:nvPicPr>
        <p:blipFill>
          <a:blip r:embed="rId3">
            <a:extLst/>
          </a:blip>
          <a:stretch>
            <a:fillRect/>
          </a:stretch>
        </p:blipFill>
        <p:spPr>
          <a:xfrm flipH="1">
            <a:off x="7523214" y="5492815"/>
            <a:ext cx="5305467" cy="3910014"/>
          </a:xfrm>
          <a:prstGeom prst="rect">
            <a:avLst/>
          </a:prstGeom>
          <a:ln w="12700">
            <a:miter lim="400000"/>
          </a:ln>
        </p:spPr>
      </p:pic>
      <p:sp>
        <p:nvSpPr>
          <p:cNvPr id="46" name="Shape 46"/>
          <p:cNvSpPr/>
          <p:nvPr/>
        </p:nvSpPr>
        <p:spPr>
          <a:xfrm>
            <a:off x="697342" y="4591234"/>
            <a:ext cx="11610116" cy="1783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3500">
                <a:latin typeface="+mj-lt"/>
                <a:ea typeface="+mj-ea"/>
                <a:cs typeface="+mj-cs"/>
                <a:sym typeface="Tahoma"/>
              </a:defRPr>
            </a:lvl1pPr>
            <a:lvl2pPr indent="444500" algn="l">
              <a:spcBef>
                <a:spcPts val="1000"/>
              </a:spcBef>
              <a:defRPr sz="3500">
                <a:latin typeface="+mj-lt"/>
                <a:ea typeface="+mj-ea"/>
                <a:cs typeface="+mj-cs"/>
                <a:sym typeface="Tahoma"/>
              </a:defRPr>
            </a:lvl2pPr>
          </a:lstStyle>
          <a:p>
            <a:pPr lvl="0">
              <a:defRPr sz="1800">
                <a:solidFill>
                  <a:srgbClr val="000000"/>
                </a:solidFill>
              </a:defRPr>
            </a:pPr>
            <a:r>
              <a:rPr sz="3500">
                <a:solidFill>
                  <a:srgbClr val="FFFFFF"/>
                </a:solidFill>
              </a:rPr>
              <a:t>Location correlates with other sensitive user attributes</a:t>
            </a:r>
          </a:p>
          <a:p>
            <a:pPr lvl="1">
              <a:defRPr sz="1800">
                <a:solidFill>
                  <a:srgbClr val="000000"/>
                </a:solidFill>
              </a:defRPr>
            </a:pPr>
            <a:r>
              <a:rPr sz="3500">
                <a:solidFill>
                  <a:srgbClr val="FFFFFF"/>
                </a:solidFill>
              </a:rPr>
              <a:t>Income, Ethnicity, Political views, etc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6">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46">
                                            <p:txEl>
                                              <p:pRg st="0" end="0"/>
                                            </p:txEl>
                                          </p:spTgt>
                                        </p:tgtEl>
                                        <p:attrNameLst>
                                          <p:attrName>style.visibility</p:attrName>
                                        </p:attrNameLst>
                                      </p:cBhvr>
                                      <p:to>
                                        <p:strVal val="visible"/>
                                      </p:to>
                                    </p:set>
                                  </p:childTnLst>
                                </p:cTn>
                              </p:par>
                              <p:par>
                                <p:cTn id="15" presetID="1" presetClass="entr" presetSubtype="0" fill="hold" grpId="2">
                                  <p:stCondLst>
                                    <p:cond delay="0"/>
                                  </p:stCondLst>
                                  <p:iterate>
                                    <p:tmAbs val="0"/>
                                  </p:iterate>
                                  <p:childTnLst>
                                    <p:set>
                                      <p:cBhvr>
                                        <p:cTn id="16" fill="hold"/>
                                        <p:tgtEl>
                                          <p:spTgt spid="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4" nodeType="afterEffect">
                                  <p:stCondLst>
                                    <p:cond delay="0"/>
                                  </p:stCondLst>
                                  <p:iterate>
                                    <p:tmAbs val="0"/>
                                  </p:iterate>
                                  <p:childTnLst>
                                    <p:set>
                                      <p:cBhvr>
                                        <p:cTn id="23" fill="hold"/>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build="p" animBg="1" advAuto="0"/>
      <p:bldP spid="44" grpId="3" animBg="1" advAuto="0"/>
      <p:bldP spid="45" grpId="4" animBg="1" advAuto="0"/>
      <p:bldP spid="46" grpId="2"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Contributions</a:t>
            </a:r>
          </a:p>
        </p:txBody>
      </p:sp>
      <p:sp>
        <p:nvSpPr>
          <p:cNvPr id="59" name="Shape 5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I. Methodology to measure personalization due to precise location</a:t>
            </a:r>
          </a:p>
          <a:p>
            <a:pPr lvl="0">
              <a:defRPr sz="1800">
                <a:solidFill>
                  <a:srgbClr val="000000"/>
                </a:solidFill>
              </a:defRPr>
            </a:pPr>
            <a:r>
              <a:rPr sz="3800">
                <a:solidFill>
                  <a:srgbClr val="FFFFFF"/>
                </a:solidFill>
              </a:rPr>
              <a:t>II. Deploy it at scale to answer our questions: </a:t>
            </a:r>
          </a:p>
          <a:p>
            <a:pPr lvl="0">
              <a:defRPr sz="1800">
                <a:solidFill>
                  <a:srgbClr val="000000"/>
                </a:solidFill>
              </a:defRPr>
            </a:pPr>
            <a:r>
              <a:rPr sz="3800">
                <a:solidFill>
                  <a:srgbClr val="FFFFFF"/>
                </a:solidFill>
              </a:rPr>
              <a:t>At what </a:t>
            </a:r>
            <a:r>
              <a:rPr sz="3800">
                <a:solidFill>
                  <a:srgbClr val="FFE3AE"/>
                </a:solidFill>
              </a:rPr>
              <a:t>distance</a:t>
            </a:r>
            <a:r>
              <a:rPr sz="3800">
                <a:solidFill>
                  <a:srgbClr val="FFFFFF"/>
                </a:solidFill>
              </a:rPr>
              <a:t> do users begin to see changes in search results due to location?</a:t>
            </a:r>
          </a:p>
          <a:p>
            <a:pPr lvl="0">
              <a:defRPr sz="1800">
                <a:solidFill>
                  <a:srgbClr val="000000"/>
                </a:solidFill>
              </a:defRPr>
            </a:pPr>
            <a:r>
              <a:rPr sz="3800">
                <a:solidFill>
                  <a:srgbClr val="FFFFFF"/>
                </a:solidFill>
              </a:rPr>
              <a:t>Are certain </a:t>
            </a:r>
            <a:r>
              <a:rPr sz="3800">
                <a:solidFill>
                  <a:srgbClr val="FFE3AE"/>
                </a:solidFill>
              </a:rPr>
              <a:t>types of queries</a:t>
            </a:r>
            <a:r>
              <a:rPr sz="3800">
                <a:solidFill>
                  <a:srgbClr val="FFFFFF"/>
                </a:solidFill>
              </a:rPr>
              <a:t> more personalized?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creen Shot 2015-10-03 at 6.44.40 PM.png"/>
          <p:cNvPicPr/>
          <p:nvPr/>
        </p:nvPicPr>
        <p:blipFill>
          <a:blip r:embed="rId3">
            <a:extLst/>
          </a:blip>
          <a:stretch>
            <a:fillRect/>
          </a:stretch>
        </p:blipFill>
        <p:spPr>
          <a:xfrm>
            <a:off x="572579" y="4306239"/>
            <a:ext cx="9127831" cy="4869061"/>
          </a:xfrm>
          <a:prstGeom prst="rect">
            <a:avLst/>
          </a:prstGeom>
          <a:ln w="12700">
            <a:miter lim="400000"/>
          </a:ln>
        </p:spPr>
      </p:pic>
      <p:sp>
        <p:nvSpPr>
          <p:cNvPr id="64" name="Shape 64"/>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Experimental setup</a:t>
            </a:r>
          </a:p>
        </p:txBody>
      </p:sp>
      <p:pic>
        <p:nvPicPr>
          <p:cNvPr id="65" name="google-icon.png"/>
          <p:cNvPicPr/>
          <p:nvPr/>
        </p:nvPicPr>
        <p:blipFill>
          <a:blip r:embed="rId4">
            <a:extLst/>
          </a:blip>
          <a:stretch>
            <a:fillRect/>
          </a:stretch>
        </p:blipFill>
        <p:spPr>
          <a:xfrm>
            <a:off x="10885632" y="5959740"/>
            <a:ext cx="1701622" cy="1703861"/>
          </a:xfrm>
          <a:prstGeom prst="rect">
            <a:avLst/>
          </a:prstGeom>
          <a:ln w="12700">
            <a:miter lim="400000"/>
          </a:ln>
        </p:spPr>
      </p:pic>
      <p:sp>
        <p:nvSpPr>
          <p:cNvPr id="66" name="Shape 66"/>
          <p:cNvSpPr/>
          <p:nvPr/>
        </p:nvSpPr>
        <p:spPr>
          <a:xfrm>
            <a:off x="1365738" y="5623042"/>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p:spPr>
        <p:txBody>
          <a:bodyPr lIns="0" tIns="0" rIns="0" bIns="0" anchor="ctr"/>
          <a:lstStyle/>
          <a:p>
            <a:pPr lvl="0">
              <a:defRPr sz="2600"/>
            </a:pPr>
            <a:endParaRPr/>
          </a:p>
        </p:txBody>
      </p:sp>
      <p:sp>
        <p:nvSpPr>
          <p:cNvPr id="67" name="Shape 67"/>
          <p:cNvSpPr/>
          <p:nvPr/>
        </p:nvSpPr>
        <p:spPr>
          <a:xfrm>
            <a:off x="7113702" y="6093164"/>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p:spPr>
        <p:txBody>
          <a:bodyPr lIns="0" tIns="0" rIns="0" bIns="0" anchor="ctr"/>
          <a:lstStyle/>
          <a:p>
            <a:pPr lvl="0">
              <a:defRPr sz="2600"/>
            </a:pPr>
            <a:endParaRPr/>
          </a:p>
        </p:txBody>
      </p:sp>
      <p:sp>
        <p:nvSpPr>
          <p:cNvPr id="68" name="Shape 68"/>
          <p:cNvSpPr/>
          <p:nvPr/>
        </p:nvSpPr>
        <p:spPr>
          <a:xfrm>
            <a:off x="4699441" y="8107957"/>
            <a:ext cx="245129" cy="245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p:spPr>
        <p:txBody>
          <a:bodyPr lIns="0" tIns="0" rIns="0" bIns="0" anchor="ctr"/>
          <a:lstStyle/>
          <a:p>
            <a:pPr lvl="0">
              <a:defRPr sz="2600"/>
            </a:pPr>
            <a:endParaRPr/>
          </a:p>
        </p:txBody>
      </p:sp>
      <p:sp>
        <p:nvSpPr>
          <p:cNvPr id="69" name="Shape 69"/>
          <p:cNvSpPr/>
          <p:nvPr/>
        </p:nvSpPr>
        <p:spPr>
          <a:xfrm>
            <a:off x="7357828" y="6155191"/>
            <a:ext cx="3387155" cy="485959"/>
          </a:xfrm>
          <a:custGeom>
            <a:avLst/>
            <a:gdLst/>
            <a:ahLst/>
            <a:cxnLst>
              <a:cxn ang="0">
                <a:pos x="wd2" y="hd2"/>
              </a:cxn>
              <a:cxn ang="5400000">
                <a:pos x="wd2" y="hd2"/>
              </a:cxn>
              <a:cxn ang="10800000">
                <a:pos x="wd2" y="hd2"/>
              </a:cxn>
              <a:cxn ang="16200000">
                <a:pos x="wd2" y="hd2"/>
              </a:cxn>
            </a:cxnLst>
            <a:rect l="0" t="0" r="r" b="b"/>
            <a:pathLst>
              <a:path w="21600" h="18410" extrusionOk="0">
                <a:moveTo>
                  <a:pt x="0" y="1736"/>
                </a:moveTo>
                <a:cubicBezTo>
                  <a:pt x="7359" y="-3190"/>
                  <a:pt x="14559" y="2368"/>
                  <a:pt x="21600" y="18410"/>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70" name="Shape 70"/>
          <p:cNvSpPr/>
          <p:nvPr/>
        </p:nvSpPr>
        <p:spPr>
          <a:xfrm>
            <a:off x="4391426" y="5489510"/>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p:spPr>
        <p:txBody>
          <a:bodyPr lIns="0" tIns="0" rIns="0" bIns="0" anchor="ctr"/>
          <a:lstStyle/>
          <a:p>
            <a:pPr lvl="0">
              <a:defRPr sz="2600"/>
            </a:pPr>
            <a:endParaRPr/>
          </a:p>
        </p:txBody>
      </p:sp>
      <p:sp>
        <p:nvSpPr>
          <p:cNvPr id="71" name="Shape 71"/>
          <p:cNvSpPr/>
          <p:nvPr/>
        </p:nvSpPr>
        <p:spPr>
          <a:xfrm>
            <a:off x="4632886" y="5306924"/>
            <a:ext cx="6058586" cy="833576"/>
          </a:xfrm>
          <a:custGeom>
            <a:avLst/>
            <a:gdLst/>
            <a:ahLst/>
            <a:cxnLst>
              <a:cxn ang="0">
                <a:pos x="wd2" y="hd2"/>
              </a:cxn>
              <a:cxn ang="5400000">
                <a:pos x="wd2" y="hd2"/>
              </a:cxn>
              <a:cxn ang="10800000">
                <a:pos x="wd2" y="hd2"/>
              </a:cxn>
              <a:cxn ang="16200000">
                <a:pos x="wd2" y="hd2"/>
              </a:cxn>
            </a:cxnLst>
            <a:rect l="0" t="0" r="r" b="b"/>
            <a:pathLst>
              <a:path w="21600" h="16966" extrusionOk="0">
                <a:moveTo>
                  <a:pt x="0" y="5610"/>
                </a:moveTo>
                <a:cubicBezTo>
                  <a:pt x="7410" y="-4634"/>
                  <a:pt x="14610" y="-849"/>
                  <a:pt x="21600" y="16966"/>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72" name="Shape 72"/>
          <p:cNvSpPr/>
          <p:nvPr/>
        </p:nvSpPr>
        <p:spPr>
          <a:xfrm>
            <a:off x="4931820" y="7272373"/>
            <a:ext cx="5823625" cy="903563"/>
          </a:xfrm>
          <a:custGeom>
            <a:avLst/>
            <a:gdLst/>
            <a:ahLst/>
            <a:cxnLst>
              <a:cxn ang="0">
                <a:pos x="wd2" y="hd2"/>
              </a:cxn>
              <a:cxn ang="5400000">
                <a:pos x="wd2" y="hd2"/>
              </a:cxn>
              <a:cxn ang="10800000">
                <a:pos x="wd2" y="hd2"/>
              </a:cxn>
              <a:cxn ang="16200000">
                <a:pos x="wd2" y="hd2"/>
              </a:cxn>
            </a:cxnLst>
            <a:rect l="0" t="0" r="r" b="b"/>
            <a:pathLst>
              <a:path w="21600" h="17239" extrusionOk="0">
                <a:moveTo>
                  <a:pt x="0" y="17239"/>
                </a:moveTo>
                <a:cubicBezTo>
                  <a:pt x="6890" y="-103"/>
                  <a:pt x="14090" y="-4361"/>
                  <a:pt x="21600" y="4466"/>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73" name="Shape 73"/>
          <p:cNvSpPr/>
          <p:nvPr/>
        </p:nvSpPr>
        <p:spPr>
          <a:xfrm>
            <a:off x="1605034" y="5782610"/>
            <a:ext cx="9074526" cy="1243138"/>
          </a:xfrm>
          <a:custGeom>
            <a:avLst/>
            <a:gdLst/>
            <a:ahLst/>
            <a:cxnLst>
              <a:cxn ang="0">
                <a:pos x="wd2" y="hd2"/>
              </a:cxn>
              <a:cxn ang="5400000">
                <a:pos x="wd2" y="hd2"/>
              </a:cxn>
              <a:cxn ang="10800000">
                <a:pos x="wd2" y="hd2"/>
              </a:cxn>
              <a:cxn ang="16200000">
                <a:pos x="wd2" y="hd2"/>
              </a:cxn>
            </a:cxnLst>
            <a:rect l="0" t="0" r="r" b="b"/>
            <a:pathLst>
              <a:path w="21600" h="19900" extrusionOk="0">
                <a:moveTo>
                  <a:pt x="0" y="0"/>
                </a:moveTo>
                <a:cubicBezTo>
                  <a:pt x="7133" y="15092"/>
                  <a:pt x="14333" y="21600"/>
                  <a:pt x="21600" y="19523"/>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74" name="Shape 74"/>
          <p:cNvSpPr>
            <a:spLocks noGrp="1"/>
          </p:cNvSpPr>
          <p:nvPr>
            <p:ph type="body" idx="1"/>
          </p:nvPr>
        </p:nvSpPr>
        <p:spPr>
          <a:xfrm>
            <a:off x="441506" y="2590800"/>
            <a:ext cx="12121788" cy="2611695"/>
          </a:xfrm>
          <a:prstGeom prst="rect">
            <a:avLst/>
          </a:prstGeom>
        </p:spPr>
        <p:txBody>
          <a:bodyPr/>
          <a:lstStyle/>
          <a:p>
            <a:pPr lvl="0">
              <a:defRPr sz="1800">
                <a:solidFill>
                  <a:srgbClr val="000000"/>
                </a:solidFill>
              </a:defRPr>
            </a:pPr>
            <a:r>
              <a:rPr sz="3800">
                <a:solidFill>
                  <a:srgbClr val="FFFFFF"/>
                </a:solidFill>
              </a:rPr>
              <a:t>Goal: Ability to send queries from anywhere</a:t>
            </a:r>
          </a:p>
          <a:p>
            <a:pPr lvl="0">
              <a:spcBef>
                <a:spcPts val="2400"/>
              </a:spcBef>
              <a:defRPr sz="1800">
                <a:solidFill>
                  <a:srgbClr val="000000"/>
                </a:solidFill>
              </a:defRPr>
            </a:pPr>
            <a:r>
              <a:rPr sz="3800">
                <a:solidFill>
                  <a:srgbClr val="FFFFFF"/>
                </a:solidFill>
              </a:rPr>
              <a:t>Mobile version of Google Search API asks for GPS</a:t>
            </a:r>
          </a:p>
        </p:txBody>
      </p:sp>
      <p:sp>
        <p:nvSpPr>
          <p:cNvPr id="75" name="Shape 75"/>
          <p:cNvSpPr/>
          <p:nvPr/>
        </p:nvSpPr>
        <p:spPr>
          <a:xfrm>
            <a:off x="8089517" y="4294291"/>
            <a:ext cx="4421962" cy="1063418"/>
          </a:xfrm>
          <a:prstGeom prst="rect">
            <a:avLst/>
          </a:prstGeom>
          <a:blipFill>
            <a:blip r:embed="rId5"/>
          </a:blipFill>
          <a:ln w="12700">
            <a:miter lim="400000"/>
          </a:ln>
          <a:extLst>
            <a:ext uri="{C572A759-6A51-4108-AA02-DFA0A04FC94B}">
              <ma14:wrappingTextBoxFlag xmlns="" xmlns:ma14="http://schemas.microsoft.com/office/mac/drawingml/2011/main" val="1"/>
            </a:ext>
          </a:extLst>
        </p:spPr>
        <p:txBody>
          <a:bodyPr lIns="0" tIns="0" rIns="0" bIns="0" anchor="ctr"/>
          <a:lstStyle>
            <a:lvl1pPr>
              <a:defRPr sz="3900">
                <a:latin typeface="+mj-lt"/>
                <a:ea typeface="+mj-ea"/>
                <a:cs typeface="+mj-cs"/>
                <a:sym typeface="Tahoma"/>
              </a:defRPr>
            </a:lvl1pPr>
          </a:lstStyle>
          <a:p>
            <a:pPr lvl="0">
              <a:defRPr sz="1800">
                <a:solidFill>
                  <a:srgbClr val="000000"/>
                </a:solidFill>
              </a:defRPr>
            </a:pPr>
            <a:r>
              <a:rPr sz="3900">
                <a:solidFill>
                  <a:srgbClr val="FFFFFF"/>
                </a:solidFill>
              </a:rPr>
              <a:t>Queries in lockstep</a:t>
            </a:r>
          </a:p>
        </p:txBody>
      </p:sp>
      <p:sp>
        <p:nvSpPr>
          <p:cNvPr id="76" name="Shape 76"/>
          <p:cNvSpPr/>
          <p:nvPr/>
        </p:nvSpPr>
        <p:spPr>
          <a:xfrm>
            <a:off x="8201328" y="8113155"/>
            <a:ext cx="4421962" cy="1063419"/>
          </a:xfrm>
          <a:prstGeom prst="rect">
            <a:avLst/>
          </a:prstGeom>
          <a:blipFill>
            <a:blip r:embed="rId5"/>
          </a:blipFill>
          <a:ln w="12700">
            <a:miter lim="400000"/>
          </a:ln>
          <a:extLst>
            <a:ext uri="{C572A759-6A51-4108-AA02-DFA0A04FC94B}">
              <ma14:wrappingTextBoxFlag xmlns="" xmlns:ma14="http://schemas.microsoft.com/office/mac/drawingml/2011/main" val="1"/>
            </a:ext>
          </a:extLst>
        </p:spPr>
        <p:txBody>
          <a:bodyPr lIns="0" tIns="0" rIns="0" bIns="0" anchor="ctr"/>
          <a:lstStyle>
            <a:lvl1pPr>
              <a:defRPr sz="3900">
                <a:latin typeface="+mj-lt"/>
                <a:ea typeface="+mj-ea"/>
                <a:cs typeface="+mj-cs"/>
                <a:sym typeface="Tahoma"/>
              </a:defRPr>
            </a:lvl1pPr>
          </a:lstStyle>
          <a:p>
            <a:pPr lvl="0">
              <a:defRPr sz="1800">
                <a:solidFill>
                  <a:srgbClr val="000000"/>
                </a:solidFill>
              </a:defRPr>
            </a:pPr>
            <a:r>
              <a:rPr sz="3900">
                <a:solidFill>
                  <a:srgbClr val="FFFFFF"/>
                </a:solidFill>
              </a:rPr>
              <a:t>Fixed IP to Google</a:t>
            </a:r>
          </a:p>
        </p:txBody>
      </p:sp>
      <p:sp>
        <p:nvSpPr>
          <p:cNvPr id="77" name="Shape 77"/>
          <p:cNvSpPr/>
          <p:nvPr/>
        </p:nvSpPr>
        <p:spPr>
          <a:xfrm>
            <a:off x="10860987" y="7696569"/>
            <a:ext cx="1751092" cy="383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defTabSz="914400">
              <a:defRPr sz="2100">
                <a:latin typeface="Tw Cen MT"/>
                <a:ea typeface="Tw Cen MT"/>
                <a:cs typeface="Tw Cen MT"/>
                <a:sym typeface="Tw Cen MT"/>
              </a:defRPr>
            </a:lvl1pPr>
          </a:lstStyle>
          <a:p>
            <a:pPr lvl="0">
              <a:defRPr sz="1800">
                <a:solidFill>
                  <a:srgbClr val="000000"/>
                </a:solidFill>
              </a:defRPr>
            </a:pPr>
            <a:r>
              <a:rPr sz="2100">
                <a:solidFill>
                  <a:srgbClr val="FFFFFF"/>
                </a:solidFill>
              </a:rPr>
              <a:t>74.125.225.67</a:t>
            </a:r>
          </a:p>
        </p:txBody>
      </p:sp>
      <p:sp>
        <p:nvSpPr>
          <p:cNvPr id="78" name="Shape 78"/>
          <p:cNvSpPr/>
          <p:nvPr/>
        </p:nvSpPr>
        <p:spPr>
          <a:xfrm>
            <a:off x="1488302" y="5745607"/>
            <a:ext cx="9191258" cy="1148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54" y="13632"/>
                  <a:pt x="14554" y="20832"/>
                  <a:pt x="21600" y="21600"/>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79" name="Shape 79"/>
          <p:cNvSpPr/>
          <p:nvPr/>
        </p:nvSpPr>
        <p:spPr>
          <a:xfrm>
            <a:off x="7236266" y="5957824"/>
            <a:ext cx="3533223" cy="625793"/>
          </a:xfrm>
          <a:custGeom>
            <a:avLst/>
            <a:gdLst/>
            <a:ahLst/>
            <a:cxnLst>
              <a:cxn ang="0">
                <a:pos x="wd2" y="hd2"/>
              </a:cxn>
              <a:cxn ang="5400000">
                <a:pos x="wd2" y="hd2"/>
              </a:cxn>
              <a:cxn ang="10800000">
                <a:pos x="wd2" y="hd2"/>
              </a:cxn>
              <a:cxn ang="16200000">
                <a:pos x="wd2" y="hd2"/>
              </a:cxn>
            </a:cxnLst>
            <a:rect l="0" t="0" r="r" b="b"/>
            <a:pathLst>
              <a:path w="21600" h="16736" extrusionOk="0">
                <a:moveTo>
                  <a:pt x="0" y="6897"/>
                </a:moveTo>
                <a:cubicBezTo>
                  <a:pt x="7304" y="-4864"/>
                  <a:pt x="14504" y="-1584"/>
                  <a:pt x="21600" y="16736"/>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0" name="Shape 80"/>
          <p:cNvSpPr/>
          <p:nvPr/>
        </p:nvSpPr>
        <p:spPr>
          <a:xfrm>
            <a:off x="4513991" y="5538248"/>
            <a:ext cx="6177481" cy="643799"/>
          </a:xfrm>
          <a:custGeom>
            <a:avLst/>
            <a:gdLst/>
            <a:ahLst/>
            <a:cxnLst>
              <a:cxn ang="0">
                <a:pos x="wd2" y="hd2"/>
              </a:cxn>
              <a:cxn ang="5400000">
                <a:pos x="wd2" y="hd2"/>
              </a:cxn>
              <a:cxn ang="10800000">
                <a:pos x="wd2" y="hd2"/>
              </a:cxn>
              <a:cxn ang="16200000">
                <a:pos x="wd2" y="hd2"/>
              </a:cxn>
            </a:cxnLst>
            <a:rect l="0" t="0" r="r" b="b"/>
            <a:pathLst>
              <a:path w="21600" h="18189" extrusionOk="0">
                <a:moveTo>
                  <a:pt x="0" y="2086"/>
                </a:moveTo>
                <a:cubicBezTo>
                  <a:pt x="7423" y="-3411"/>
                  <a:pt x="14623" y="1957"/>
                  <a:pt x="21600" y="18189"/>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1" name="Shape 81"/>
          <p:cNvSpPr/>
          <p:nvPr/>
        </p:nvSpPr>
        <p:spPr>
          <a:xfrm>
            <a:off x="4822005" y="7492704"/>
            <a:ext cx="5933440" cy="737818"/>
          </a:xfrm>
          <a:custGeom>
            <a:avLst/>
            <a:gdLst/>
            <a:ahLst/>
            <a:cxnLst>
              <a:cxn ang="0">
                <a:pos x="wd2" y="hd2"/>
              </a:cxn>
              <a:cxn ang="5400000">
                <a:pos x="wd2" y="hd2"/>
              </a:cxn>
              <a:cxn ang="10800000">
                <a:pos x="wd2" y="hd2"/>
              </a:cxn>
              <a:cxn ang="16200000">
                <a:pos x="wd2" y="hd2"/>
              </a:cxn>
            </a:cxnLst>
            <a:rect l="0" t="0" r="r" b="b"/>
            <a:pathLst>
              <a:path w="21600" h="18154" extrusionOk="0">
                <a:moveTo>
                  <a:pt x="0" y="18154"/>
                </a:moveTo>
                <a:cubicBezTo>
                  <a:pt x="7022" y="1889"/>
                  <a:pt x="14222" y="-3446"/>
                  <a:pt x="21600" y="2148"/>
                </a:cubicBezTo>
              </a:path>
            </a:pathLst>
          </a:custGeom>
          <a:ln w="50800">
            <a:solidFill>
              <a:srgbClr val="DC1F00"/>
            </a:solidFill>
            <a:miter lim="400000"/>
            <a:tailEnd type="arrow"/>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2" name="Shape 82"/>
          <p:cNvSpPr/>
          <p:nvPr/>
        </p:nvSpPr>
        <p:spPr>
          <a:xfrm>
            <a:off x="7177832" y="4148523"/>
            <a:ext cx="5500920" cy="1354953"/>
          </a:xfrm>
          <a:prstGeom prst="rect">
            <a:avLst/>
          </a:prstGeom>
          <a:blipFill>
            <a:blip r:embed="rId5"/>
          </a:blipFill>
          <a:ln w="12700">
            <a:miter lim="400000"/>
          </a:ln>
          <a:extLst>
            <a:ext uri="{C572A759-6A51-4108-AA02-DFA0A04FC94B}">
              <ma14:wrappingTextBoxFlag xmlns="" xmlns:ma14="http://schemas.microsoft.com/office/mac/drawingml/2011/main" val="1"/>
            </a:ext>
          </a:extLst>
        </p:spPr>
        <p:txBody>
          <a:bodyPr lIns="0" tIns="0" rIns="0" bIns="0" anchor="ctr"/>
          <a:lstStyle>
            <a:lvl1pPr>
              <a:defRPr sz="3900">
                <a:latin typeface="+mj-lt"/>
                <a:ea typeface="+mj-ea"/>
                <a:cs typeface="+mj-cs"/>
                <a:sym typeface="Tahoma"/>
              </a:defRPr>
            </a:lvl1pPr>
          </a:lstStyle>
          <a:p>
            <a:pPr lvl="0">
              <a:defRPr sz="1800">
                <a:solidFill>
                  <a:srgbClr val="000000"/>
                </a:solidFill>
              </a:defRPr>
            </a:pPr>
            <a:r>
              <a:rPr sz="3900">
                <a:solidFill>
                  <a:srgbClr val="FFFFFF"/>
                </a:solidFill>
              </a:rPr>
              <a:t>Two identical queries from each location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6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3" nodeType="afterEffect">
                                  <p:stCondLst>
                                    <p:cond delay="0"/>
                                  </p:stCondLst>
                                  <p:iterate>
                                    <p:tmAbs val="0"/>
                                  </p:iterate>
                                  <p:childTnLst>
                                    <p:set>
                                      <p:cBhvr>
                                        <p:cTn id="19" fill="hold"/>
                                        <p:tgtEl>
                                          <p:spTgt spid="7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4" nodeType="afterEffect">
                                  <p:stCondLst>
                                    <p:cond delay="0"/>
                                  </p:stCondLst>
                                  <p:iterate>
                                    <p:tmAbs val="0"/>
                                  </p:iterate>
                                  <p:childTnLst>
                                    <p:set>
                                      <p:cBhvr>
                                        <p:cTn id="22" fill="hold"/>
                                        <p:tgtEl>
                                          <p:spTgt spid="6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5" nodeType="afterEffect">
                                  <p:stCondLst>
                                    <p:cond delay="0"/>
                                  </p:stCondLst>
                                  <p:iterate>
                                    <p:tmAbs val="0"/>
                                  </p:iterate>
                                  <p:childTnLst>
                                    <p:set>
                                      <p:cBhvr>
                                        <p:cTn id="25" fill="hold"/>
                                        <p:tgtEl>
                                          <p:spTgt spid="6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6" nodeType="afterEffect">
                                  <p:stCondLst>
                                    <p:cond delay="0"/>
                                  </p:stCondLst>
                                  <p:iterate>
                                    <p:tmAbs val="0"/>
                                  </p:iterate>
                                  <p:childTnLst>
                                    <p:set>
                                      <p:cBhvr>
                                        <p:cTn id="28" fill="hold"/>
                                        <p:tgtEl>
                                          <p:spTgt spid="6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7" nodeType="afterEffect">
                                  <p:stCondLst>
                                    <p:cond delay="0"/>
                                  </p:stCondLst>
                                  <p:iterate>
                                    <p:tmAbs val="0"/>
                                  </p:iterate>
                                  <p:childTnLst>
                                    <p:set>
                                      <p:cBhvr>
                                        <p:cTn id="31" fill="hold"/>
                                        <p:tgtEl>
                                          <p:spTgt spid="7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8" nodeType="afterEffect">
                                  <p:stCondLst>
                                    <p:cond delay="0"/>
                                  </p:stCondLst>
                                  <p:iterate>
                                    <p:tmAbs val="0"/>
                                  </p:iterate>
                                  <p:childTnLst>
                                    <p:set>
                                      <p:cBhvr>
                                        <p:cTn id="34" fill="hold"/>
                                        <p:tgtEl>
                                          <p:spTgt spid="7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9" nodeType="afterEffect">
                                  <p:stCondLst>
                                    <p:cond delay="0"/>
                                  </p:stCondLst>
                                  <p:iterate>
                                    <p:tmAbs val="0"/>
                                  </p:iterate>
                                  <p:childTnLst>
                                    <p:set>
                                      <p:cBhvr>
                                        <p:cTn id="37" fill="hold"/>
                                        <p:tgtEl>
                                          <p:spTgt spid="6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0" nodeType="afterEffect">
                                  <p:stCondLst>
                                    <p:cond delay="0"/>
                                  </p:stCondLst>
                                  <p:iterate>
                                    <p:tmAbs val="0"/>
                                  </p:iterate>
                                  <p:childTnLst>
                                    <p:set>
                                      <p:cBhvr>
                                        <p:cTn id="40" fill="hold"/>
                                        <p:tgtEl>
                                          <p:spTgt spid="7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1" nodeType="afterEffect">
                                  <p:stCondLst>
                                    <p:cond delay="0"/>
                                  </p:stCondLst>
                                  <p:iterate>
                                    <p:tmAbs val="0"/>
                                  </p:iterate>
                                  <p:childTnLst>
                                    <p:set>
                                      <p:cBhvr>
                                        <p:cTn id="43" fill="hold"/>
                                        <p:tgtEl>
                                          <p:spTgt spid="6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2" nodeType="clickEffect">
                                  <p:stCondLst>
                                    <p:cond delay="0"/>
                                  </p:stCondLst>
                                  <p:iterate>
                                    <p:tmAbs val="0"/>
                                  </p:iterate>
                                  <p:childTnLst>
                                    <p:set>
                                      <p:cBhvr>
                                        <p:cTn id="47" fill="hold"/>
                                        <p:tgtEl>
                                          <p:spTgt spid="7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3" nodeType="clickEffect">
                                  <p:stCondLst>
                                    <p:cond delay="0"/>
                                  </p:stCondLst>
                                  <p:iterate>
                                    <p:tmAbs val="0"/>
                                  </p:iterate>
                                  <p:childTnLst>
                                    <p:set>
                                      <p:cBhvr>
                                        <p:cTn id="51" fill="hold"/>
                                        <p:tgtEl>
                                          <p:spTgt spid="7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14" nodeType="afterEffect">
                                  <p:stCondLst>
                                    <p:cond delay="0"/>
                                  </p:stCondLst>
                                  <p:iterate>
                                    <p:tmAbs val="0"/>
                                  </p:iterate>
                                  <p:childTnLst>
                                    <p:set>
                                      <p:cBhvr>
                                        <p:cTn id="54" fill="hold"/>
                                        <p:tgtEl>
                                          <p:spTgt spid="76"/>
                                        </p:tgtEl>
                                        <p:attrNameLst>
                                          <p:attrName>style.visibility</p:attrName>
                                        </p:attrNameLst>
                                      </p:cBhvr>
                                      <p:to>
                                        <p:strVal val="visible"/>
                                      </p:to>
                                    </p:set>
                                  </p:childTnLst>
                                </p:cTn>
                              </p:par>
                            </p:childTnLst>
                          </p:cTn>
                        </p:par>
                        <p:par>
                          <p:cTn id="55" fill="hold">
                            <p:stCondLst>
                              <p:cond delay="0"/>
                            </p:stCondLst>
                            <p:childTnLst>
                              <p:par>
                                <p:cTn id="56" presetID="1" presetClass="exit" presetSubtype="0" fill="hold" grpId="15" nodeType="afterEffect">
                                  <p:stCondLst>
                                    <p:cond delay="0"/>
                                  </p:stCondLst>
                                  <p:iterate>
                                    <p:tmAbs val="0"/>
                                  </p:iterate>
                                  <p:childTnLst>
                                    <p:set>
                                      <p:cBhvr>
                                        <p:cTn id="57" fill="hold">
                                          <p:stCondLst>
                                            <p:cond delay="0"/>
                                          </p:stCondLst>
                                        </p:cTn>
                                        <p:tgtEl>
                                          <p:spTgt spid="7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6" nodeType="clickEffect">
                                  <p:stCondLst>
                                    <p:cond delay="0"/>
                                  </p:stCondLst>
                                  <p:iterate>
                                    <p:tmAbs val="0"/>
                                  </p:iterate>
                                  <p:childTnLst>
                                    <p:set>
                                      <p:cBhvr>
                                        <p:cTn id="61" fill="hold">
                                          <p:stCondLst>
                                            <p:cond delay="0"/>
                                          </p:stCondLst>
                                        </p:cTn>
                                        <p:tgtEl>
                                          <p:spTgt spid="76"/>
                                        </p:tgtEl>
                                        <p:attrNameLst>
                                          <p:attrName>style.visibility</p:attrName>
                                        </p:attrNameLst>
                                      </p:cBhvr>
                                      <p:to>
                                        <p:strVal val="hidden"/>
                                      </p:to>
                                    </p:set>
                                  </p:childTnLst>
                                </p:cTn>
                              </p:par>
                            </p:childTnLst>
                          </p:cTn>
                        </p:par>
                        <p:par>
                          <p:cTn id="62" fill="hold">
                            <p:stCondLst>
                              <p:cond delay="0"/>
                            </p:stCondLst>
                            <p:childTnLst>
                              <p:par>
                                <p:cTn id="63" presetID="1" presetClass="entr" presetSubtype="0" fill="hold" grpId="17" nodeType="afterEffect">
                                  <p:stCondLst>
                                    <p:cond delay="0"/>
                                  </p:stCondLst>
                                  <p:iterate>
                                    <p:tmAbs val="0"/>
                                  </p:iterate>
                                  <p:childTnLst>
                                    <p:set>
                                      <p:cBhvr>
                                        <p:cTn id="64" fill="hold"/>
                                        <p:tgtEl>
                                          <p:spTgt spid="8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18" nodeType="afterEffect">
                                  <p:stCondLst>
                                    <p:cond delay="0"/>
                                  </p:stCondLst>
                                  <p:iterate>
                                    <p:tmAbs val="0"/>
                                  </p:iterate>
                                  <p:childTnLst>
                                    <p:set>
                                      <p:cBhvr>
                                        <p:cTn id="67" fill="hold"/>
                                        <p:tgtEl>
                                          <p:spTgt spid="7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19" nodeType="afterEffect">
                                  <p:stCondLst>
                                    <p:cond delay="0"/>
                                  </p:stCondLst>
                                  <p:iterate>
                                    <p:tmAbs val="0"/>
                                  </p:iterate>
                                  <p:childTnLst>
                                    <p:set>
                                      <p:cBhvr>
                                        <p:cTn id="70" fill="hold"/>
                                        <p:tgtEl>
                                          <p:spTgt spid="7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20" nodeType="afterEffect">
                                  <p:stCondLst>
                                    <p:cond delay="0"/>
                                  </p:stCondLst>
                                  <p:iterate>
                                    <p:tmAbs val="0"/>
                                  </p:iterate>
                                  <p:childTnLst>
                                    <p:set>
                                      <p:cBhvr>
                                        <p:cTn id="73" fill="hold"/>
                                        <p:tgtEl>
                                          <p:spTgt spid="81"/>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21" nodeType="afterEffect">
                                  <p:stCondLst>
                                    <p:cond delay="0"/>
                                  </p:stCondLst>
                                  <p:iterate>
                                    <p:tmAbs val="0"/>
                                  </p:iterate>
                                  <p:childTnLst>
                                    <p:set>
                                      <p:cBhvr>
                                        <p:cTn id="76" fill="hold"/>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2" animBg="1" advAuto="0"/>
      <p:bldP spid="65" grpId="11" animBg="1" advAuto="0"/>
      <p:bldP spid="66" grpId="4" animBg="1" advAuto="0"/>
      <p:bldP spid="67" grpId="5" animBg="1" advAuto="0"/>
      <p:bldP spid="68" grpId="6" animBg="1" advAuto="0"/>
      <p:bldP spid="69" grpId="9" animBg="1" advAuto="0"/>
      <p:bldP spid="70" grpId="3" animBg="1" advAuto="0"/>
      <p:bldP spid="71" grpId="7" animBg="1" advAuto="0"/>
      <p:bldP spid="72" grpId="10" animBg="1" advAuto="0"/>
      <p:bldP spid="73" grpId="8" animBg="1" advAuto="0"/>
      <p:bldP spid="74" grpId="1" build="p" bldLvl="5" animBg="1" advAuto="0"/>
      <p:bldP spid="75" grpId="12" animBg="1" advAuto="0"/>
      <p:bldP spid="75" grpId="15" animBg="1" advAuto="0"/>
      <p:bldP spid="76" grpId="14" animBg="1" advAuto="0"/>
      <p:bldP spid="76" grpId="16" animBg="1" advAuto="0"/>
      <p:bldP spid="77" grpId="13" animBg="1" advAuto="0"/>
      <p:bldP spid="78" grpId="18" animBg="1" advAuto="0"/>
      <p:bldP spid="79" grpId="19" animBg="1" advAuto="0"/>
      <p:bldP spid="80" grpId="17" animBg="1" advAuto="0"/>
      <p:bldP spid="81" grpId="20" animBg="1" advAuto="0"/>
      <p:bldP spid="82" grpId="2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p:nvPr/>
        </p:nvPicPr>
        <p:blipFill>
          <a:blip r:embed="rId3">
            <a:extLst/>
          </a:blip>
          <a:stretch>
            <a:fillRect/>
          </a:stretch>
        </p:blipFill>
        <p:spPr>
          <a:xfrm>
            <a:off x="1982786" y="4306239"/>
            <a:ext cx="9077032" cy="4830961"/>
          </a:xfrm>
          <a:prstGeom prst="rect">
            <a:avLst/>
          </a:prstGeom>
        </p:spPr>
      </p:pic>
      <p:sp>
        <p:nvSpPr>
          <p:cNvPr id="87" name="Shape 87"/>
          <p:cNvSpPr/>
          <p:nvPr/>
        </p:nvSpPr>
        <p:spPr>
          <a:xfrm>
            <a:off x="2725146" y="56103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88" name="Shape 88"/>
          <p:cNvSpPr/>
          <p:nvPr/>
        </p:nvSpPr>
        <p:spPr>
          <a:xfrm>
            <a:off x="6058848" y="8095257"/>
            <a:ext cx="245130" cy="245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89" name="Shape 89"/>
          <p:cNvSpPr/>
          <p:nvPr/>
        </p:nvSpPr>
        <p:spPr>
          <a:xfrm>
            <a:off x="8473109" y="6080464"/>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90" name="Shape 90"/>
          <p:cNvSpPr/>
          <p:nvPr/>
        </p:nvSpPr>
        <p:spPr>
          <a:xfrm>
            <a:off x="5750834" y="5476810"/>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91" name="Shape 91"/>
          <p:cNvSpPr/>
          <p:nvPr/>
        </p:nvSpPr>
        <p:spPr>
          <a:xfrm>
            <a:off x="7170146" y="70073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92" name="Shape 92"/>
          <p:cNvSpPr/>
          <p:nvPr/>
        </p:nvSpPr>
        <p:spPr>
          <a:xfrm>
            <a:off x="8567146" y="71724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93" name="Shape 93"/>
          <p:cNvSpPr/>
          <p:nvPr/>
        </p:nvSpPr>
        <p:spPr>
          <a:xfrm>
            <a:off x="10091146" y="53436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pic>
        <p:nvPicPr>
          <p:cNvPr id="94" name="Screen Shot 2015-10-03 at 7.09.39 PM.png"/>
          <p:cNvPicPr/>
          <p:nvPr/>
        </p:nvPicPr>
        <p:blipFill>
          <a:blip r:embed="rId5">
            <a:extLst/>
          </a:blip>
          <a:stretch>
            <a:fillRect/>
          </a:stretch>
        </p:blipFill>
        <p:spPr>
          <a:xfrm>
            <a:off x="6667686" y="4769216"/>
            <a:ext cx="3887058" cy="3393123"/>
          </a:xfrm>
          <a:prstGeom prst="rect">
            <a:avLst/>
          </a:prstGeom>
          <a:ln w="12700">
            <a:solidFill>
              <a:srgbClr val="2F3030"/>
            </a:solidFill>
            <a:miter lim="400000"/>
          </a:ln>
        </p:spPr>
      </p:pic>
      <p:sp>
        <p:nvSpPr>
          <p:cNvPr id="95" name="Shape 9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Picking locations</a:t>
            </a:r>
          </a:p>
        </p:txBody>
      </p:sp>
      <p:sp>
        <p:nvSpPr>
          <p:cNvPr id="96" name="Shape 96"/>
          <p:cNvSpPr/>
          <p:nvPr/>
        </p:nvSpPr>
        <p:spPr>
          <a:xfrm>
            <a:off x="7715040" y="5645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97" name="Shape 97"/>
          <p:cNvSpPr>
            <a:spLocks noGrp="1"/>
          </p:cNvSpPr>
          <p:nvPr>
            <p:ph type="body" idx="1"/>
          </p:nvPr>
        </p:nvSpPr>
        <p:spPr>
          <a:xfrm>
            <a:off x="555806" y="2590800"/>
            <a:ext cx="12121788" cy="1537640"/>
          </a:xfrm>
          <a:prstGeom prst="rect">
            <a:avLst/>
          </a:prstGeom>
        </p:spPr>
        <p:txBody>
          <a:bodyPr/>
          <a:lstStyle/>
          <a:p>
            <a:pPr lvl="0">
              <a:defRPr sz="1800">
                <a:solidFill>
                  <a:srgbClr val="000000"/>
                </a:solidFill>
              </a:defRPr>
            </a:pPr>
            <a:r>
              <a:rPr sz="3800">
                <a:solidFill>
                  <a:srgbClr val="FFFFFF"/>
                </a:solidFill>
              </a:rPr>
              <a:t>At what distance does location cause differences?</a:t>
            </a:r>
          </a:p>
          <a:p>
            <a:pPr lvl="1">
              <a:spcBef>
                <a:spcPts val="2000"/>
              </a:spcBef>
              <a:defRPr sz="1800">
                <a:solidFill>
                  <a:srgbClr val="000000"/>
                </a:solidFill>
              </a:defRPr>
            </a:pPr>
            <a:r>
              <a:rPr sz="3400">
                <a:solidFill>
                  <a:srgbClr val="FFFFFF"/>
                </a:solidFill>
              </a:rPr>
              <a:t>    Introducing 3 different </a:t>
            </a:r>
            <a:r>
              <a:rPr sz="3400">
                <a:solidFill>
                  <a:srgbClr val="FFE3AE"/>
                </a:solidFill>
              </a:rPr>
              <a:t>granularities</a:t>
            </a:r>
          </a:p>
        </p:txBody>
      </p:sp>
      <p:pic>
        <p:nvPicPr>
          <p:cNvPr id="98" name="Screen Shot 2015-10-03 at 8.04.53 PM.png"/>
          <p:cNvPicPr/>
          <p:nvPr/>
        </p:nvPicPr>
        <p:blipFill>
          <a:blip r:embed="rId6">
            <a:extLst/>
          </a:blip>
          <a:stretch>
            <a:fillRect/>
          </a:stretch>
        </p:blipFill>
        <p:spPr>
          <a:xfrm>
            <a:off x="7838055" y="6902506"/>
            <a:ext cx="2718432" cy="2048464"/>
          </a:xfrm>
          <a:prstGeom prst="rect">
            <a:avLst/>
          </a:prstGeom>
          <a:ln w="12700">
            <a:solidFill>
              <a:srgbClr val="0F0F0F"/>
            </a:solidFill>
            <a:miter lim="400000"/>
          </a:ln>
        </p:spPr>
      </p:pic>
      <p:sp>
        <p:nvSpPr>
          <p:cNvPr id="99" name="Shape 99"/>
          <p:cNvSpPr/>
          <p:nvPr/>
        </p:nvSpPr>
        <p:spPr>
          <a:xfrm>
            <a:off x="2021182" y="8397533"/>
            <a:ext cx="3047876" cy="690670"/>
          </a:xfrm>
          <a:prstGeom prst="rect">
            <a:avLst/>
          </a:prstGeom>
          <a:blipFill>
            <a:blip r:embed="rId4"/>
          </a:blip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a:latin typeface="+mj-lt"/>
                <a:ea typeface="+mj-ea"/>
                <a:cs typeface="+mj-cs"/>
                <a:sym typeface="Tahoma"/>
              </a:defRPr>
            </a:lvl1pPr>
          </a:lstStyle>
          <a:p>
            <a:pPr lvl="0">
              <a:defRPr sz="1800">
                <a:solidFill>
                  <a:srgbClr val="000000"/>
                </a:solidFill>
              </a:defRPr>
            </a:pPr>
            <a:r>
              <a:rPr sz="3200">
                <a:solidFill>
                  <a:srgbClr val="FFFFFF"/>
                </a:solidFill>
              </a:rPr>
              <a:t>Nation-Level</a:t>
            </a:r>
          </a:p>
        </p:txBody>
      </p:sp>
      <p:sp>
        <p:nvSpPr>
          <p:cNvPr id="100" name="Shape 100"/>
          <p:cNvSpPr/>
          <p:nvPr/>
        </p:nvSpPr>
        <p:spPr>
          <a:xfrm>
            <a:off x="6675228" y="4771237"/>
            <a:ext cx="3871974" cy="615521"/>
          </a:xfrm>
          <a:prstGeom prst="rect">
            <a:avLst/>
          </a:prstGeom>
          <a:blipFill>
            <a:blip r:embed="rId4"/>
          </a:blipFill>
          <a:ln w="12700">
            <a:miter lim="400000"/>
          </a:ln>
          <a:extLst>
            <a:ext uri="{C572A759-6A51-4108-AA02-DFA0A04FC94B}">
              <ma14:wrappingTextBoxFlag xmlns="" xmlns:ma14="http://schemas.microsoft.com/office/mac/drawingml/2011/main" val="1"/>
            </a:ext>
          </a:extLst>
        </p:spPr>
        <p:txBody>
          <a:bodyPr lIns="0" tIns="0" rIns="0" bIns="0"/>
          <a:lstStyle>
            <a:lvl1pPr>
              <a:defRPr sz="3200">
                <a:latin typeface="+mj-lt"/>
                <a:ea typeface="+mj-ea"/>
                <a:cs typeface="+mj-cs"/>
                <a:sym typeface="Tahoma"/>
              </a:defRPr>
            </a:lvl1pPr>
          </a:lstStyle>
          <a:p>
            <a:pPr lvl="0">
              <a:defRPr sz="1800">
                <a:solidFill>
                  <a:srgbClr val="000000"/>
                </a:solidFill>
              </a:defRPr>
            </a:pPr>
            <a:r>
              <a:rPr sz="3200">
                <a:solidFill>
                  <a:srgbClr val="FFFFFF"/>
                </a:solidFill>
              </a:rPr>
              <a:t>State-Level (Ohio)</a:t>
            </a:r>
          </a:p>
        </p:txBody>
      </p:sp>
      <p:sp>
        <p:nvSpPr>
          <p:cNvPr id="101" name="Shape 101"/>
          <p:cNvSpPr/>
          <p:nvPr/>
        </p:nvSpPr>
        <p:spPr>
          <a:xfrm>
            <a:off x="7969040" y="7042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2" name="Shape 102"/>
          <p:cNvSpPr/>
          <p:nvPr/>
        </p:nvSpPr>
        <p:spPr>
          <a:xfrm>
            <a:off x="7848582" y="6919829"/>
            <a:ext cx="2697376" cy="647701"/>
          </a:xfrm>
          <a:prstGeom prst="rect">
            <a:avLst/>
          </a:prstGeom>
          <a:blipFill>
            <a:blip r:embed="rId4"/>
          </a:blipFill>
          <a:ln w="12700">
            <a:miter lim="400000"/>
          </a:ln>
          <a:extLst>
            <a:ext uri="{C572A759-6A51-4108-AA02-DFA0A04FC94B}">
              <ma14:wrappingTextBoxFlag xmlns="" xmlns:ma14="http://schemas.microsoft.com/office/mac/drawingml/2011/main" val="1"/>
            </a:ext>
          </a:extLst>
        </p:spPr>
        <p:txBody>
          <a:bodyPr lIns="0" tIns="0" rIns="0" bIns="0"/>
          <a:lstStyle>
            <a:lvl1pPr>
              <a:defRPr sz="3200">
                <a:latin typeface="+mj-lt"/>
                <a:ea typeface="+mj-ea"/>
                <a:cs typeface="+mj-cs"/>
                <a:sym typeface="Tahoma"/>
              </a:defRPr>
            </a:lvl1pPr>
          </a:lstStyle>
          <a:p>
            <a:pPr lvl="0">
              <a:defRPr sz="1800">
                <a:solidFill>
                  <a:srgbClr val="000000"/>
                </a:solidFill>
              </a:defRPr>
            </a:pPr>
            <a:r>
              <a:rPr sz="3200">
                <a:solidFill>
                  <a:srgbClr val="FFFFFF"/>
                </a:solidFill>
              </a:rPr>
              <a:t>County-Level</a:t>
            </a:r>
          </a:p>
        </p:txBody>
      </p:sp>
      <p:sp>
        <p:nvSpPr>
          <p:cNvPr id="103" name="Shape 103"/>
          <p:cNvSpPr/>
          <p:nvPr/>
        </p:nvSpPr>
        <p:spPr>
          <a:xfrm>
            <a:off x="8477040" y="6280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4" name="Shape 104"/>
          <p:cNvSpPr/>
          <p:nvPr/>
        </p:nvSpPr>
        <p:spPr>
          <a:xfrm>
            <a:off x="8604040" y="5645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5" name="Shape 105"/>
          <p:cNvSpPr/>
          <p:nvPr/>
        </p:nvSpPr>
        <p:spPr>
          <a:xfrm>
            <a:off x="9366040" y="5899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6" name="Shape 106"/>
          <p:cNvSpPr/>
          <p:nvPr/>
        </p:nvSpPr>
        <p:spPr>
          <a:xfrm>
            <a:off x="9569240" y="6280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7" name="Shape 107"/>
          <p:cNvSpPr/>
          <p:nvPr/>
        </p:nvSpPr>
        <p:spPr>
          <a:xfrm>
            <a:off x="9696240" y="55308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8" name="Shape 108"/>
          <p:cNvSpPr/>
          <p:nvPr/>
        </p:nvSpPr>
        <p:spPr>
          <a:xfrm>
            <a:off x="7715040" y="6407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09" name="Shape 109"/>
          <p:cNvSpPr/>
          <p:nvPr/>
        </p:nvSpPr>
        <p:spPr>
          <a:xfrm>
            <a:off x="9239040" y="6661159"/>
            <a:ext cx="165082" cy="165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0" name="Shape 110"/>
          <p:cNvSpPr/>
          <p:nvPr/>
        </p:nvSpPr>
        <p:spPr>
          <a:xfrm>
            <a:off x="8214233" y="7987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1" name="Shape 111"/>
          <p:cNvSpPr/>
          <p:nvPr/>
        </p:nvSpPr>
        <p:spPr>
          <a:xfrm>
            <a:off x="8595233" y="8114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2" name="Shape 112"/>
          <p:cNvSpPr/>
          <p:nvPr/>
        </p:nvSpPr>
        <p:spPr>
          <a:xfrm>
            <a:off x="8849233" y="8241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3" name="Shape 113"/>
          <p:cNvSpPr/>
          <p:nvPr/>
        </p:nvSpPr>
        <p:spPr>
          <a:xfrm>
            <a:off x="8976233" y="8495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4" name="Shape 114"/>
          <p:cNvSpPr/>
          <p:nvPr/>
        </p:nvSpPr>
        <p:spPr>
          <a:xfrm>
            <a:off x="9103233" y="8241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5" name="Shape 115"/>
          <p:cNvSpPr/>
          <p:nvPr/>
        </p:nvSpPr>
        <p:spPr>
          <a:xfrm>
            <a:off x="9230233" y="8368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6" name="Shape 116"/>
          <p:cNvSpPr/>
          <p:nvPr/>
        </p:nvSpPr>
        <p:spPr>
          <a:xfrm>
            <a:off x="9357233" y="8114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7" name="Shape 117"/>
          <p:cNvSpPr/>
          <p:nvPr/>
        </p:nvSpPr>
        <p:spPr>
          <a:xfrm>
            <a:off x="9484233" y="8114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8" name="Shape 118"/>
          <p:cNvSpPr/>
          <p:nvPr/>
        </p:nvSpPr>
        <p:spPr>
          <a:xfrm>
            <a:off x="9611233" y="8241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19" name="Shape 119"/>
          <p:cNvSpPr/>
          <p:nvPr/>
        </p:nvSpPr>
        <p:spPr>
          <a:xfrm>
            <a:off x="9738233" y="7733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0" name="Shape 120"/>
          <p:cNvSpPr/>
          <p:nvPr/>
        </p:nvSpPr>
        <p:spPr>
          <a:xfrm>
            <a:off x="9865233" y="7860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1" name="Shape 121"/>
          <p:cNvSpPr/>
          <p:nvPr/>
        </p:nvSpPr>
        <p:spPr>
          <a:xfrm>
            <a:off x="9992233" y="8114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2" name="Shape 122"/>
          <p:cNvSpPr/>
          <p:nvPr/>
        </p:nvSpPr>
        <p:spPr>
          <a:xfrm>
            <a:off x="8468233" y="7860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3" name="Shape 123"/>
          <p:cNvSpPr/>
          <p:nvPr/>
        </p:nvSpPr>
        <p:spPr>
          <a:xfrm>
            <a:off x="8722233" y="7987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4" name="Shape 124"/>
          <p:cNvSpPr/>
          <p:nvPr/>
        </p:nvSpPr>
        <p:spPr>
          <a:xfrm>
            <a:off x="8849233" y="8114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5" name="Shape 125"/>
          <p:cNvSpPr/>
          <p:nvPr/>
        </p:nvSpPr>
        <p:spPr>
          <a:xfrm>
            <a:off x="8976233" y="7860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6" name="Shape 126"/>
          <p:cNvSpPr/>
          <p:nvPr/>
        </p:nvSpPr>
        <p:spPr>
          <a:xfrm>
            <a:off x="9306433" y="79370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7" name="Shape 127"/>
          <p:cNvSpPr/>
          <p:nvPr/>
        </p:nvSpPr>
        <p:spPr>
          <a:xfrm>
            <a:off x="9585833" y="79116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8" name="Shape 128"/>
          <p:cNvSpPr/>
          <p:nvPr/>
        </p:nvSpPr>
        <p:spPr>
          <a:xfrm>
            <a:off x="9357233" y="7733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29" name="Shape 129"/>
          <p:cNvSpPr/>
          <p:nvPr/>
        </p:nvSpPr>
        <p:spPr>
          <a:xfrm>
            <a:off x="8722233" y="8368897"/>
            <a:ext cx="61076" cy="6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30" name="Shape 130"/>
          <p:cNvSpPr/>
          <p:nvPr/>
        </p:nvSpPr>
        <p:spPr>
          <a:xfrm>
            <a:off x="4376146" y="49753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31" name="Shape 131"/>
          <p:cNvSpPr/>
          <p:nvPr/>
        </p:nvSpPr>
        <p:spPr>
          <a:xfrm>
            <a:off x="3233145" y="7007342"/>
            <a:ext cx="245130"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32" name="Shape 132"/>
          <p:cNvSpPr/>
          <p:nvPr/>
        </p:nvSpPr>
        <p:spPr>
          <a:xfrm>
            <a:off x="4884146" y="71343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33" name="Shape 133"/>
          <p:cNvSpPr/>
          <p:nvPr/>
        </p:nvSpPr>
        <p:spPr>
          <a:xfrm>
            <a:off x="5900146" y="6499342"/>
            <a:ext cx="245129" cy="245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p:spPr>
        <p:txBody>
          <a:bodyPr lIns="0" tIns="0" rIns="0" bIns="0" anchor="ctr"/>
          <a:lstStyle/>
          <a:p>
            <a:pPr lvl="0">
              <a:defRPr sz="2600"/>
            </a:pPr>
            <a:endParaRPr/>
          </a:p>
        </p:txBody>
      </p:sp>
      <p:sp>
        <p:nvSpPr>
          <p:cNvPr id="134" name="Shape 134"/>
          <p:cNvSpPr/>
          <p:nvPr/>
        </p:nvSpPr>
        <p:spPr>
          <a:xfrm>
            <a:off x="13369616" y="369739"/>
            <a:ext cx="195091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mj-lt"/>
                <a:ea typeface="+mj-ea"/>
                <a:cs typeface="+mj-cs"/>
                <a:sym typeface="Tahoma"/>
              </a:defRPr>
            </a:lvl1pPr>
          </a:lstStyle>
          <a:p>
            <a:pPr lvl="0">
              <a:defRPr sz="1800">
                <a:solidFill>
                  <a:srgbClr val="000000"/>
                </a:solidFill>
              </a:defRPr>
            </a:pPr>
            <a:r>
              <a:rPr sz="3600">
                <a:solidFill>
                  <a:srgbClr val="FFFFFF"/>
                </a:solidFill>
              </a:rPr>
              <a:t>22 states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3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9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9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6" nodeType="afterEffect">
                                  <p:stCondLst>
                                    <p:cond delay="0"/>
                                  </p:stCondLst>
                                  <p:iterate>
                                    <p:tmAbs val="0"/>
                                  </p:iterate>
                                  <p:childTnLst>
                                    <p:set>
                                      <p:cBhvr>
                                        <p:cTn id="21" fill="hold"/>
                                        <p:tgtEl>
                                          <p:spTgt spid="13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7" nodeType="afterEffect">
                                  <p:stCondLst>
                                    <p:cond delay="0"/>
                                  </p:stCondLst>
                                  <p:iterate>
                                    <p:tmAbs val="0"/>
                                  </p:iterate>
                                  <p:childTnLst>
                                    <p:set>
                                      <p:cBhvr>
                                        <p:cTn id="24" fill="hold"/>
                                        <p:tgtEl>
                                          <p:spTgt spid="1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8" nodeType="afterEffect">
                                  <p:stCondLst>
                                    <p:cond delay="0"/>
                                  </p:stCondLst>
                                  <p:iterate>
                                    <p:tmAbs val="0"/>
                                  </p:iterate>
                                  <p:childTnLst>
                                    <p:set>
                                      <p:cBhvr>
                                        <p:cTn id="27" fill="hold"/>
                                        <p:tgtEl>
                                          <p:spTgt spid="1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9" nodeType="clickEffect">
                                  <p:stCondLst>
                                    <p:cond delay="0"/>
                                  </p:stCondLst>
                                  <p:iterate>
                                    <p:tmAbs val="0"/>
                                  </p:iterate>
                                  <p:childTnLst>
                                    <p:set>
                                      <p:cBhvr>
                                        <p:cTn id="31" fill="hold"/>
                                        <p:tgtEl>
                                          <p:spTgt spid="9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10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10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2" nodeType="afterEffect">
                                  <p:stCondLst>
                                    <p:cond delay="0"/>
                                  </p:stCondLst>
                                  <p:iterate>
                                    <p:tmAbs val="0"/>
                                  </p:iterate>
                                  <p:childTnLst>
                                    <p:set>
                                      <p:cBhvr>
                                        <p:cTn id="40" fill="hold"/>
                                        <p:tgtEl>
                                          <p:spTgt spid="9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3" nodeType="afterEffect">
                                  <p:stCondLst>
                                    <p:cond delay="0"/>
                                  </p:stCondLst>
                                  <p:iterate>
                                    <p:tmAbs val="0"/>
                                  </p:iterate>
                                  <p:childTnLst>
                                    <p:set>
                                      <p:cBhvr>
                                        <p:cTn id="43" fill="hold"/>
                                        <p:tgtEl>
                                          <p:spTgt spid="10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4" nodeType="afterEffect">
                                  <p:stCondLst>
                                    <p:cond delay="0"/>
                                  </p:stCondLst>
                                  <p:iterate>
                                    <p:tmAbs val="0"/>
                                  </p:iterate>
                                  <p:childTnLst>
                                    <p:set>
                                      <p:cBhvr>
                                        <p:cTn id="46" fill="hold"/>
                                        <p:tgtEl>
                                          <p:spTgt spid="10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5" nodeType="afterEffect">
                                  <p:stCondLst>
                                    <p:cond delay="0"/>
                                  </p:stCondLst>
                                  <p:iterate>
                                    <p:tmAbs val="0"/>
                                  </p:iterate>
                                  <p:childTnLst>
                                    <p:set>
                                      <p:cBhvr>
                                        <p:cTn id="49" fill="hold"/>
                                        <p:tgtEl>
                                          <p:spTgt spid="105"/>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6" nodeType="afterEffect">
                                  <p:stCondLst>
                                    <p:cond delay="0"/>
                                  </p:stCondLst>
                                  <p:iterate>
                                    <p:tmAbs val="0"/>
                                  </p:iterate>
                                  <p:childTnLst>
                                    <p:set>
                                      <p:cBhvr>
                                        <p:cTn id="52" fill="hold"/>
                                        <p:tgtEl>
                                          <p:spTgt spid="106"/>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7" nodeType="afterEffect">
                                  <p:stCondLst>
                                    <p:cond delay="0"/>
                                  </p:stCondLst>
                                  <p:iterate>
                                    <p:tmAbs val="0"/>
                                  </p:iterate>
                                  <p:childTnLst>
                                    <p:set>
                                      <p:cBhvr>
                                        <p:cTn id="55" fill="hold"/>
                                        <p:tgtEl>
                                          <p:spTgt spid="107"/>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18" nodeType="afterEffect">
                                  <p:stCondLst>
                                    <p:cond delay="0"/>
                                  </p:stCondLst>
                                  <p:iterate>
                                    <p:tmAbs val="0"/>
                                  </p:iterate>
                                  <p:childTnLst>
                                    <p:set>
                                      <p:cBhvr>
                                        <p:cTn id="58" fill="hold"/>
                                        <p:tgtEl>
                                          <p:spTgt spid="108"/>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9" nodeType="afterEffect">
                                  <p:stCondLst>
                                    <p:cond delay="0"/>
                                  </p:stCondLst>
                                  <p:iterate>
                                    <p:tmAbs val="0"/>
                                  </p:iterate>
                                  <p:childTnLst>
                                    <p:set>
                                      <p:cBhvr>
                                        <p:cTn id="61" fill="hold"/>
                                        <p:tgtEl>
                                          <p:spTgt spid="10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20" nodeType="clickEffect">
                                  <p:stCondLst>
                                    <p:cond delay="0"/>
                                  </p:stCondLst>
                                  <p:iterate>
                                    <p:tmAbs val="0"/>
                                  </p:iterate>
                                  <p:childTnLst>
                                    <p:set>
                                      <p:cBhvr>
                                        <p:cTn id="65" fill="hold"/>
                                        <p:tgtEl>
                                          <p:spTgt spid="98"/>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21" nodeType="afterEffect">
                                  <p:stCondLst>
                                    <p:cond delay="0"/>
                                  </p:stCondLst>
                                  <p:iterate>
                                    <p:tmAbs val="0"/>
                                  </p:iterate>
                                  <p:childTnLst>
                                    <p:set>
                                      <p:cBhvr>
                                        <p:cTn id="68" fill="hold"/>
                                        <p:tgtEl>
                                          <p:spTgt spid="102"/>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22" nodeType="afterEffect">
                                  <p:stCondLst>
                                    <p:cond delay="0"/>
                                  </p:stCondLst>
                                  <p:iterate>
                                    <p:tmAbs val="0"/>
                                  </p:iterate>
                                  <p:childTnLst>
                                    <p:set>
                                      <p:cBhvr>
                                        <p:cTn id="71" fill="hold"/>
                                        <p:tgtEl>
                                          <p:spTgt spid="110"/>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23" nodeType="afterEffect">
                                  <p:stCondLst>
                                    <p:cond delay="0"/>
                                  </p:stCondLst>
                                  <p:iterate>
                                    <p:tmAbs val="0"/>
                                  </p:iterate>
                                  <p:childTnLst>
                                    <p:set>
                                      <p:cBhvr>
                                        <p:cTn id="74" fill="hold"/>
                                        <p:tgtEl>
                                          <p:spTgt spid="111"/>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24" nodeType="afterEffect">
                                  <p:stCondLst>
                                    <p:cond delay="0"/>
                                  </p:stCondLst>
                                  <p:iterate>
                                    <p:tmAbs val="0"/>
                                  </p:iterate>
                                  <p:childTnLst>
                                    <p:set>
                                      <p:cBhvr>
                                        <p:cTn id="77" fill="hold"/>
                                        <p:tgtEl>
                                          <p:spTgt spid="112"/>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25" nodeType="afterEffect">
                                  <p:stCondLst>
                                    <p:cond delay="0"/>
                                  </p:stCondLst>
                                  <p:iterate>
                                    <p:tmAbs val="0"/>
                                  </p:iterate>
                                  <p:childTnLst>
                                    <p:set>
                                      <p:cBhvr>
                                        <p:cTn id="80" fill="hold"/>
                                        <p:tgtEl>
                                          <p:spTgt spid="113"/>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26" nodeType="afterEffect">
                                  <p:stCondLst>
                                    <p:cond delay="0"/>
                                  </p:stCondLst>
                                  <p:iterate>
                                    <p:tmAbs val="0"/>
                                  </p:iterate>
                                  <p:childTnLst>
                                    <p:set>
                                      <p:cBhvr>
                                        <p:cTn id="83" fill="hold"/>
                                        <p:tgtEl>
                                          <p:spTgt spid="114"/>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27" nodeType="afterEffect">
                                  <p:stCondLst>
                                    <p:cond delay="0"/>
                                  </p:stCondLst>
                                  <p:iterate>
                                    <p:tmAbs val="0"/>
                                  </p:iterate>
                                  <p:childTnLst>
                                    <p:set>
                                      <p:cBhvr>
                                        <p:cTn id="86" fill="hold"/>
                                        <p:tgtEl>
                                          <p:spTgt spid="115"/>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28" nodeType="afterEffect">
                                  <p:stCondLst>
                                    <p:cond delay="0"/>
                                  </p:stCondLst>
                                  <p:iterate>
                                    <p:tmAbs val="0"/>
                                  </p:iterate>
                                  <p:childTnLst>
                                    <p:set>
                                      <p:cBhvr>
                                        <p:cTn id="89" fill="hold"/>
                                        <p:tgtEl>
                                          <p:spTgt spid="116"/>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grpId="29" nodeType="afterEffect">
                                  <p:stCondLst>
                                    <p:cond delay="0"/>
                                  </p:stCondLst>
                                  <p:iterate>
                                    <p:tmAbs val="0"/>
                                  </p:iterate>
                                  <p:childTnLst>
                                    <p:set>
                                      <p:cBhvr>
                                        <p:cTn id="92" fill="hold"/>
                                        <p:tgtEl>
                                          <p:spTgt spid="117"/>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30" nodeType="afterEffect">
                                  <p:stCondLst>
                                    <p:cond delay="0"/>
                                  </p:stCondLst>
                                  <p:iterate>
                                    <p:tmAbs val="0"/>
                                  </p:iterate>
                                  <p:childTnLst>
                                    <p:set>
                                      <p:cBhvr>
                                        <p:cTn id="95" fill="hold"/>
                                        <p:tgtEl>
                                          <p:spTgt spid="118"/>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31" nodeType="afterEffect">
                                  <p:stCondLst>
                                    <p:cond delay="0"/>
                                  </p:stCondLst>
                                  <p:iterate>
                                    <p:tmAbs val="0"/>
                                  </p:iterate>
                                  <p:childTnLst>
                                    <p:set>
                                      <p:cBhvr>
                                        <p:cTn id="98" fill="hold"/>
                                        <p:tgtEl>
                                          <p:spTgt spid="119"/>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32" nodeType="afterEffect">
                                  <p:stCondLst>
                                    <p:cond delay="0"/>
                                  </p:stCondLst>
                                  <p:iterate>
                                    <p:tmAbs val="0"/>
                                  </p:iterate>
                                  <p:childTnLst>
                                    <p:set>
                                      <p:cBhvr>
                                        <p:cTn id="101" fill="hold"/>
                                        <p:tgtEl>
                                          <p:spTgt spid="120"/>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grpId="33" nodeType="afterEffect">
                                  <p:stCondLst>
                                    <p:cond delay="0"/>
                                  </p:stCondLst>
                                  <p:iterate>
                                    <p:tmAbs val="0"/>
                                  </p:iterate>
                                  <p:childTnLst>
                                    <p:set>
                                      <p:cBhvr>
                                        <p:cTn id="104" fill="hold"/>
                                        <p:tgtEl>
                                          <p:spTgt spid="121"/>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34" nodeType="afterEffect">
                                  <p:stCondLst>
                                    <p:cond delay="0"/>
                                  </p:stCondLst>
                                  <p:iterate>
                                    <p:tmAbs val="0"/>
                                  </p:iterate>
                                  <p:childTnLst>
                                    <p:set>
                                      <p:cBhvr>
                                        <p:cTn id="107" fill="hold"/>
                                        <p:tgtEl>
                                          <p:spTgt spid="122"/>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35" nodeType="afterEffect">
                                  <p:stCondLst>
                                    <p:cond delay="0"/>
                                  </p:stCondLst>
                                  <p:iterate>
                                    <p:tmAbs val="0"/>
                                  </p:iterate>
                                  <p:childTnLst>
                                    <p:set>
                                      <p:cBhvr>
                                        <p:cTn id="110" fill="hold"/>
                                        <p:tgtEl>
                                          <p:spTgt spid="123"/>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grpId="36" nodeType="afterEffect">
                                  <p:stCondLst>
                                    <p:cond delay="0"/>
                                  </p:stCondLst>
                                  <p:iterate>
                                    <p:tmAbs val="0"/>
                                  </p:iterate>
                                  <p:childTnLst>
                                    <p:set>
                                      <p:cBhvr>
                                        <p:cTn id="113" fill="hold"/>
                                        <p:tgtEl>
                                          <p:spTgt spid="124"/>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37" nodeType="afterEffect">
                                  <p:stCondLst>
                                    <p:cond delay="0"/>
                                  </p:stCondLst>
                                  <p:iterate>
                                    <p:tmAbs val="0"/>
                                  </p:iterate>
                                  <p:childTnLst>
                                    <p:set>
                                      <p:cBhvr>
                                        <p:cTn id="116" fill="hold"/>
                                        <p:tgtEl>
                                          <p:spTgt spid="125"/>
                                        </p:tgtEl>
                                        <p:attrNameLst>
                                          <p:attrName>style.visibility</p:attrName>
                                        </p:attrNameLst>
                                      </p:cBhvr>
                                      <p:to>
                                        <p:strVal val="visible"/>
                                      </p:to>
                                    </p:set>
                                  </p:childTnLst>
                                </p:cTn>
                              </p:par>
                            </p:childTnLst>
                          </p:cTn>
                        </p:par>
                        <p:par>
                          <p:cTn id="117" fill="hold">
                            <p:stCondLst>
                              <p:cond delay="0"/>
                            </p:stCondLst>
                            <p:childTnLst>
                              <p:par>
                                <p:cTn id="118" presetID="1" presetClass="entr" presetSubtype="0" fill="hold" grpId="38" nodeType="afterEffect">
                                  <p:stCondLst>
                                    <p:cond delay="0"/>
                                  </p:stCondLst>
                                  <p:iterate>
                                    <p:tmAbs val="0"/>
                                  </p:iterate>
                                  <p:childTnLst>
                                    <p:set>
                                      <p:cBhvr>
                                        <p:cTn id="119" fill="hold"/>
                                        <p:tgtEl>
                                          <p:spTgt spid="126"/>
                                        </p:tgtEl>
                                        <p:attrNameLst>
                                          <p:attrName>style.visibility</p:attrName>
                                        </p:attrNameLst>
                                      </p:cBhvr>
                                      <p:to>
                                        <p:strVal val="visible"/>
                                      </p:to>
                                    </p:set>
                                  </p:childTnLst>
                                </p:cTn>
                              </p:par>
                            </p:childTnLst>
                          </p:cTn>
                        </p:par>
                        <p:par>
                          <p:cTn id="120" fill="hold">
                            <p:stCondLst>
                              <p:cond delay="0"/>
                            </p:stCondLst>
                            <p:childTnLst>
                              <p:par>
                                <p:cTn id="121" presetID="1" presetClass="entr" presetSubtype="0" fill="hold" grpId="39" nodeType="afterEffect">
                                  <p:stCondLst>
                                    <p:cond delay="0"/>
                                  </p:stCondLst>
                                  <p:iterate>
                                    <p:tmAbs val="0"/>
                                  </p:iterate>
                                  <p:childTnLst>
                                    <p:set>
                                      <p:cBhvr>
                                        <p:cTn id="122" fill="hold"/>
                                        <p:tgtEl>
                                          <p:spTgt spid="127"/>
                                        </p:tgtEl>
                                        <p:attrNameLst>
                                          <p:attrName>style.visibility</p:attrName>
                                        </p:attrNameLst>
                                      </p:cBhvr>
                                      <p:to>
                                        <p:strVal val="visible"/>
                                      </p:to>
                                    </p:set>
                                  </p:childTnLst>
                                </p:cTn>
                              </p:par>
                            </p:childTnLst>
                          </p:cTn>
                        </p:par>
                        <p:par>
                          <p:cTn id="123" fill="hold">
                            <p:stCondLst>
                              <p:cond delay="0"/>
                            </p:stCondLst>
                            <p:childTnLst>
                              <p:par>
                                <p:cTn id="124" presetID="1" presetClass="entr" presetSubtype="0" fill="hold" grpId="40" nodeType="afterEffect">
                                  <p:stCondLst>
                                    <p:cond delay="0"/>
                                  </p:stCondLst>
                                  <p:iterate>
                                    <p:tmAbs val="0"/>
                                  </p:iterate>
                                  <p:childTnLst>
                                    <p:set>
                                      <p:cBhvr>
                                        <p:cTn id="125" fill="hold"/>
                                        <p:tgtEl>
                                          <p:spTgt spid="128"/>
                                        </p:tgtEl>
                                        <p:attrNameLst>
                                          <p:attrName>style.visibility</p:attrName>
                                        </p:attrNameLst>
                                      </p:cBhvr>
                                      <p:to>
                                        <p:strVal val="visible"/>
                                      </p:to>
                                    </p:set>
                                  </p:childTnLst>
                                </p:cTn>
                              </p:par>
                            </p:childTnLst>
                          </p:cTn>
                        </p:par>
                        <p:par>
                          <p:cTn id="126" fill="hold">
                            <p:stCondLst>
                              <p:cond delay="0"/>
                            </p:stCondLst>
                            <p:childTnLst>
                              <p:par>
                                <p:cTn id="127" presetID="1" presetClass="entr" presetSubtype="0" fill="hold" grpId="41" nodeType="afterEffect">
                                  <p:stCondLst>
                                    <p:cond delay="0"/>
                                  </p:stCondLst>
                                  <p:iterate>
                                    <p:tmAbs val="0"/>
                                  </p:iterate>
                                  <p:childTnLst>
                                    <p:set>
                                      <p:cBhvr>
                                        <p:cTn id="128" fill="hold"/>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5" animBg="1" advAuto="0"/>
      <p:bldP spid="92" grpId="3" animBg="1" advAuto="0"/>
      <p:bldP spid="93" grpId="4" animBg="1" advAuto="0"/>
      <p:bldP spid="94" grpId="9" animBg="1" advAuto="0"/>
      <p:bldP spid="96" grpId="12" animBg="1" advAuto="0"/>
      <p:bldP spid="98" grpId="20" animBg="1" advAuto="0"/>
      <p:bldP spid="99" grpId="1" animBg="1" advAuto="0"/>
      <p:bldP spid="100" grpId="10" animBg="1" advAuto="0"/>
      <p:bldP spid="101" grpId="11" animBg="1" advAuto="0"/>
      <p:bldP spid="102" grpId="21" animBg="1" advAuto="0"/>
      <p:bldP spid="103" grpId="13" animBg="1" advAuto="0"/>
      <p:bldP spid="104" grpId="14" animBg="1" advAuto="0"/>
      <p:bldP spid="105" grpId="15" animBg="1" advAuto="0"/>
      <p:bldP spid="106" grpId="16" animBg="1" advAuto="0"/>
      <p:bldP spid="107" grpId="17" animBg="1" advAuto="0"/>
      <p:bldP spid="108" grpId="18" animBg="1" advAuto="0"/>
      <p:bldP spid="109" grpId="19" animBg="1" advAuto="0"/>
      <p:bldP spid="110" grpId="22" animBg="1" advAuto="0"/>
      <p:bldP spid="111" grpId="23" animBg="1" advAuto="0"/>
      <p:bldP spid="112" grpId="24" animBg="1" advAuto="0"/>
      <p:bldP spid="113" grpId="25" animBg="1" advAuto="0"/>
      <p:bldP spid="114" grpId="26" animBg="1" advAuto="0"/>
      <p:bldP spid="115" grpId="27" animBg="1" advAuto="0"/>
      <p:bldP spid="116" grpId="28" animBg="1" advAuto="0"/>
      <p:bldP spid="117" grpId="29" animBg="1" advAuto="0"/>
      <p:bldP spid="118" grpId="30" animBg="1" advAuto="0"/>
      <p:bldP spid="119" grpId="31" animBg="1" advAuto="0"/>
      <p:bldP spid="120" grpId="32" animBg="1" advAuto="0"/>
      <p:bldP spid="121" grpId="33" animBg="1" advAuto="0"/>
      <p:bldP spid="122" grpId="34" animBg="1" advAuto="0"/>
      <p:bldP spid="123" grpId="35" animBg="1" advAuto="0"/>
      <p:bldP spid="124" grpId="36" animBg="1" advAuto="0"/>
      <p:bldP spid="125" grpId="37" animBg="1" advAuto="0"/>
      <p:bldP spid="126" grpId="38" animBg="1" advAuto="0"/>
      <p:bldP spid="127" grpId="39" animBg="1" advAuto="0"/>
      <p:bldP spid="128" grpId="40" animBg="1" advAuto="0"/>
      <p:bldP spid="129" grpId="41" animBg="1" advAuto="0"/>
      <p:bldP spid="130" grpId="8" animBg="1" advAuto="0"/>
      <p:bldP spid="131" grpId="6" animBg="1" advAuto="0"/>
      <p:bldP spid="132" grpId="7" animBg="1" advAuto="0"/>
      <p:bldP spid="13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Search terms</a:t>
            </a:r>
          </a:p>
        </p:txBody>
      </p:sp>
      <p:sp>
        <p:nvSpPr>
          <p:cNvPr id="139" name="Shape 139"/>
          <p:cNvSpPr/>
          <p:nvPr/>
        </p:nvSpPr>
        <p:spPr>
          <a:xfrm>
            <a:off x="308205" y="2590800"/>
            <a:ext cx="12255089" cy="7087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spcBef>
                <a:spcPts val="4200"/>
              </a:spcBef>
              <a:defRPr sz="1800">
                <a:solidFill>
                  <a:srgbClr val="000000"/>
                </a:solidFill>
              </a:defRPr>
            </a:pPr>
            <a:r>
              <a:rPr sz="3600">
                <a:solidFill>
                  <a:srgbClr val="FFFFFF"/>
                </a:solidFill>
                <a:latin typeface="+mj-lt"/>
                <a:ea typeface="+mj-ea"/>
                <a:cs typeface="+mj-cs"/>
                <a:sym typeface="Tahoma"/>
              </a:rPr>
              <a:t>Do some types of queries exhibit more personalization? </a:t>
            </a:r>
          </a:p>
          <a:p>
            <a:pPr lvl="0" algn="l">
              <a:spcBef>
                <a:spcPts val="4200"/>
              </a:spcBef>
              <a:defRPr sz="1800">
                <a:solidFill>
                  <a:srgbClr val="000000"/>
                </a:solidFill>
              </a:defRPr>
            </a:pPr>
            <a:r>
              <a:rPr sz="3600">
                <a:solidFill>
                  <a:srgbClr val="FFE3AE"/>
                </a:solidFill>
                <a:latin typeface="+mj-lt"/>
                <a:ea typeface="+mj-ea"/>
                <a:cs typeface="+mj-cs"/>
                <a:sym typeface="Tahoma"/>
              </a:rPr>
              <a:t>Local</a:t>
            </a:r>
            <a:r>
              <a:rPr sz="3600">
                <a:solidFill>
                  <a:srgbClr val="FFFFFF"/>
                </a:solidFill>
                <a:latin typeface="+mj-lt"/>
                <a:ea typeface="+mj-ea"/>
                <a:cs typeface="+mj-cs"/>
                <a:sym typeface="Tahoma"/>
              </a:rPr>
              <a:t> queries correspond to physical establishment (33)</a:t>
            </a:r>
          </a:p>
          <a:p>
            <a:pPr marL="1321802" lvl="2" indent="-432802" algn="l">
              <a:spcBef>
                <a:spcPts val="2000"/>
              </a:spcBef>
              <a:buSzPct val="75000"/>
              <a:buChar char="•"/>
              <a:defRPr sz="1800">
                <a:solidFill>
                  <a:srgbClr val="000000"/>
                </a:solidFill>
              </a:defRPr>
            </a:pPr>
            <a:r>
              <a:rPr sz="3500">
                <a:solidFill>
                  <a:srgbClr val="FFFFFF"/>
                </a:solidFill>
                <a:latin typeface="+mj-lt"/>
                <a:ea typeface="+mj-ea"/>
                <a:cs typeface="+mj-cs"/>
                <a:sym typeface="Tahoma"/>
              </a:rPr>
              <a:t>“Post Office”, “Sushi”, “Starbucks”</a:t>
            </a:r>
          </a:p>
          <a:p>
            <a:pPr lvl="0" algn="l">
              <a:spcBef>
                <a:spcPts val="4200"/>
              </a:spcBef>
              <a:defRPr sz="1800">
                <a:solidFill>
                  <a:srgbClr val="000000"/>
                </a:solidFill>
              </a:defRPr>
            </a:pPr>
            <a:r>
              <a:rPr sz="3600">
                <a:solidFill>
                  <a:srgbClr val="FFFFFF"/>
                </a:solidFill>
                <a:latin typeface="+mj-lt"/>
                <a:ea typeface="+mj-ea"/>
                <a:cs typeface="+mj-cs"/>
                <a:sym typeface="Tahoma"/>
              </a:rPr>
              <a:t>News related,</a:t>
            </a:r>
            <a:r>
              <a:rPr sz="3600">
                <a:solidFill>
                  <a:srgbClr val="FFE3AE"/>
                </a:solidFill>
                <a:latin typeface="+mj-lt"/>
                <a:ea typeface="+mj-ea"/>
                <a:cs typeface="+mj-cs"/>
                <a:sym typeface="Tahoma"/>
              </a:rPr>
              <a:t> controversial</a:t>
            </a:r>
            <a:r>
              <a:rPr sz="3600">
                <a:solidFill>
                  <a:srgbClr val="FFFFFF"/>
                </a:solidFill>
                <a:latin typeface="+mj-lt"/>
                <a:ea typeface="+mj-ea"/>
                <a:cs typeface="+mj-cs"/>
                <a:sym typeface="Tahoma"/>
              </a:rPr>
              <a:t> queries (87)</a:t>
            </a:r>
          </a:p>
          <a:p>
            <a:pPr marL="1321802" lvl="2" indent="-432802" algn="l">
              <a:spcBef>
                <a:spcPts val="2000"/>
              </a:spcBef>
              <a:buSzPct val="75000"/>
              <a:buChar char="•"/>
              <a:defRPr sz="1800">
                <a:solidFill>
                  <a:srgbClr val="000000"/>
                </a:solidFill>
              </a:defRPr>
            </a:pPr>
            <a:r>
              <a:rPr sz="3500">
                <a:solidFill>
                  <a:srgbClr val="FFFFFF"/>
                </a:solidFill>
                <a:latin typeface="+mj-lt"/>
                <a:ea typeface="+mj-ea"/>
                <a:cs typeface="+mj-cs"/>
                <a:sym typeface="Tahoma"/>
              </a:rPr>
              <a:t>“Late term abortion”, “fluoridate water”</a:t>
            </a:r>
          </a:p>
          <a:p>
            <a:pPr lvl="0" algn="l">
              <a:spcBef>
                <a:spcPts val="4200"/>
              </a:spcBef>
              <a:defRPr sz="1800">
                <a:solidFill>
                  <a:srgbClr val="000000"/>
                </a:solidFill>
              </a:defRPr>
            </a:pPr>
            <a:r>
              <a:rPr sz="3600">
                <a:solidFill>
                  <a:srgbClr val="FFE3AE"/>
                </a:solidFill>
                <a:latin typeface="+mj-lt"/>
                <a:ea typeface="+mj-ea"/>
                <a:cs typeface="+mj-cs"/>
                <a:sym typeface="Tahoma"/>
              </a:rPr>
              <a:t>Politicians </a:t>
            </a:r>
            <a:r>
              <a:rPr sz="3600">
                <a:solidFill>
                  <a:srgbClr val="FFFFFF"/>
                </a:solidFill>
                <a:latin typeface="+mj-lt"/>
                <a:ea typeface="+mj-ea"/>
                <a:cs typeface="+mj-cs"/>
                <a:sym typeface="Tahoma"/>
              </a:rPr>
              <a:t>corresponding with our locations in Ohio (120)</a:t>
            </a:r>
          </a:p>
          <a:p>
            <a:pPr marL="1321802" lvl="2" indent="-432802" algn="l">
              <a:spcBef>
                <a:spcPts val="2000"/>
              </a:spcBef>
              <a:buSzPct val="75000"/>
              <a:buChar char="•"/>
              <a:defRPr sz="1800">
                <a:solidFill>
                  <a:srgbClr val="000000"/>
                </a:solidFill>
              </a:defRPr>
            </a:pPr>
            <a:r>
              <a:rPr sz="3500">
                <a:solidFill>
                  <a:srgbClr val="FFFFFF"/>
                </a:solidFill>
                <a:latin typeface="+mj-lt"/>
                <a:ea typeface="+mj-ea"/>
                <a:cs typeface="+mj-cs"/>
                <a:sym typeface="Tahoma"/>
              </a:rPr>
              <a:t>National figures, Ohio Senate, Cuyahoga County Board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par>
                                <p:cTn id="13" presetID="1" presetClass="entr" presetSubtype="0" fill="hold" grpId="1">
                                  <p:stCondLst>
                                    <p:cond delay="0"/>
                                  </p:stCondLst>
                                  <p:iterate>
                                    <p:tmAbs val="0"/>
                                  </p:iterate>
                                  <p:childTnLst>
                                    <p:set>
                                      <p:cBhvr>
                                        <p:cTn id="14" fill="hold"/>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39">
                                            <p:txEl>
                                              <p:pRg st="3" end="3"/>
                                            </p:txEl>
                                          </p:spTgt>
                                        </p:tgtEl>
                                        <p:attrNameLst>
                                          <p:attrName>style.visibility</p:attrName>
                                        </p:attrNameLst>
                                      </p:cBhvr>
                                      <p:to>
                                        <p:strVal val="visible"/>
                                      </p:to>
                                    </p:set>
                                  </p:childTnLst>
                                </p:cTn>
                              </p:par>
                              <p:par>
                                <p:cTn id="19" presetID="1" presetClass="entr" presetSubtype="0" fill="hold" grpId="1">
                                  <p:stCondLst>
                                    <p:cond delay="0"/>
                                  </p:stCondLst>
                                  <p:iterate>
                                    <p:tmAbs val="0"/>
                                  </p:iterate>
                                  <p:childTnLst>
                                    <p:set>
                                      <p:cBhvr>
                                        <p:cTn id="20" fill="hold"/>
                                        <p:tgtEl>
                                          <p:spTgt spid="1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9">
                                            <p:txEl>
                                              <p:pRg st="5" end="5"/>
                                            </p:txEl>
                                          </p:spTgt>
                                        </p:tgtEl>
                                        <p:attrNameLst>
                                          <p:attrName>style.visibility</p:attrName>
                                        </p:attrNameLst>
                                      </p:cBhvr>
                                      <p:to>
                                        <p:strVal val="visible"/>
                                      </p:to>
                                    </p:set>
                                  </p:childTnLst>
                                </p:cTn>
                              </p:par>
                              <p:par>
                                <p:cTn id="25" presetID="1" presetClass="entr" presetSubtype="0" fill="hold" grpId="1">
                                  <p:stCondLst>
                                    <p:cond delay="0"/>
                                  </p:stCondLst>
                                  <p:iterate>
                                    <p:tmAbs val="0"/>
                                  </p:iterate>
                                  <p:childTnLst>
                                    <p:set>
                                      <p:cBhvr>
                                        <p:cTn id="26" fill="hold"/>
                                        <p:tgtEl>
                                          <p:spTgt spid="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defTabSz="543305">
              <a:defRPr sz="7440"/>
            </a:lvl1pPr>
          </a:lstStyle>
          <a:p>
            <a:pPr lvl="0">
              <a:defRPr sz="1800">
                <a:solidFill>
                  <a:srgbClr val="000000"/>
                </a:solidFill>
              </a:defRPr>
            </a:pPr>
            <a:r>
              <a:rPr sz="7440">
                <a:solidFill>
                  <a:srgbClr val="FFFFFF"/>
                </a:solidFill>
              </a:rPr>
              <a:t>What is the level of noise?</a:t>
            </a:r>
          </a:p>
        </p:txBody>
      </p:sp>
      <p:sp>
        <p:nvSpPr>
          <p:cNvPr id="156" name="Shape 156"/>
          <p:cNvSpPr>
            <a:spLocks noGrp="1"/>
          </p:cNvSpPr>
          <p:nvPr>
            <p:ph type="body" idx="1"/>
          </p:nvPr>
        </p:nvSpPr>
        <p:spPr>
          <a:xfrm>
            <a:off x="952500" y="2437327"/>
            <a:ext cx="11099800" cy="891795"/>
          </a:xfrm>
          <a:prstGeom prst="rect">
            <a:avLst/>
          </a:prstGeom>
        </p:spPr>
        <p:txBody>
          <a:bodyPr/>
          <a:lstStyle/>
          <a:p>
            <a:pPr lvl="0">
              <a:defRPr sz="1800">
                <a:solidFill>
                  <a:srgbClr val="000000"/>
                </a:solidFill>
              </a:defRPr>
            </a:pPr>
            <a:r>
              <a:rPr sz="3800">
                <a:solidFill>
                  <a:srgbClr val="FFFFFF"/>
                </a:solidFill>
              </a:rPr>
              <a:t>Comparing identical pairs of queries</a:t>
            </a:r>
          </a:p>
        </p:txBody>
      </p:sp>
      <p:sp>
        <p:nvSpPr>
          <p:cNvPr id="157" name="Shape 157"/>
          <p:cNvSpPr/>
          <p:nvPr/>
        </p:nvSpPr>
        <p:spPr>
          <a:xfrm rot="16200000">
            <a:off x="-1027614" y="6985378"/>
            <a:ext cx="3624029" cy="8917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3800">
                <a:latin typeface="+mj-lt"/>
                <a:ea typeface="+mj-ea"/>
                <a:cs typeface="+mj-cs"/>
                <a:sym typeface="Tahoma"/>
              </a:defRPr>
            </a:lvl1pPr>
          </a:lstStyle>
          <a:p>
            <a:pPr lvl="0">
              <a:defRPr sz="1800">
                <a:solidFill>
                  <a:srgbClr val="000000"/>
                </a:solidFill>
              </a:defRPr>
            </a:pPr>
            <a:r>
              <a:rPr sz="3800">
                <a:solidFill>
                  <a:srgbClr val="FFFFFF"/>
                </a:solidFill>
              </a:rPr>
              <a:t>Edit distance</a:t>
            </a:r>
          </a:p>
        </p:txBody>
      </p:sp>
      <p:pic>
        <p:nvPicPr>
          <p:cNvPr id="158" name="Picture 157"/>
          <p:cNvPicPr/>
          <p:nvPr/>
        </p:nvPicPr>
        <p:blipFill>
          <a:blip r:embed="rId3">
            <a:extLst/>
          </a:blip>
          <a:stretch>
            <a:fillRect/>
          </a:stretch>
        </p:blipFill>
        <p:spPr>
          <a:xfrm>
            <a:off x="896727" y="3353448"/>
            <a:ext cx="11211346" cy="5438168"/>
          </a:xfrm>
          <a:prstGeom prst="rect">
            <a:avLst/>
          </a:prstGeom>
        </p:spPr>
      </p:pic>
      <p:sp>
        <p:nvSpPr>
          <p:cNvPr id="2" name="Right Brace 1"/>
          <p:cNvSpPr/>
          <p:nvPr/>
        </p:nvSpPr>
        <p:spPr>
          <a:xfrm>
            <a:off x="2843213" y="6057900"/>
            <a:ext cx="342900" cy="1514475"/>
          </a:xfrm>
          <a:prstGeom prst="rightBrac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 name="Right Brace 2"/>
          <p:cNvSpPr/>
          <p:nvPr/>
        </p:nvSpPr>
        <p:spPr>
          <a:xfrm>
            <a:off x="4386263" y="7758112"/>
            <a:ext cx="228600" cy="400050"/>
          </a:xfrm>
          <a:prstGeom prst="rightBrac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lvl1pPr defTabSz="519937">
              <a:defRPr sz="7119"/>
            </a:lvl1pPr>
          </a:lstStyle>
          <a:p>
            <a:pPr lvl="0">
              <a:defRPr sz="1800">
                <a:solidFill>
                  <a:srgbClr val="000000"/>
                </a:solidFill>
              </a:defRPr>
            </a:pPr>
            <a:r>
              <a:rPr sz="7119">
                <a:solidFill>
                  <a:srgbClr val="FFFFFF"/>
                </a:solidFill>
              </a:rPr>
              <a:t>How much personalization?</a:t>
            </a:r>
          </a:p>
        </p:txBody>
      </p:sp>
      <p:sp>
        <p:nvSpPr>
          <p:cNvPr id="171" name="Shape 171"/>
          <p:cNvSpPr>
            <a:spLocks noGrp="1"/>
          </p:cNvSpPr>
          <p:nvPr>
            <p:ph type="body" idx="1"/>
          </p:nvPr>
        </p:nvSpPr>
        <p:spPr>
          <a:xfrm>
            <a:off x="367538" y="2736914"/>
            <a:ext cx="12269725" cy="854203"/>
          </a:xfrm>
          <a:prstGeom prst="rect">
            <a:avLst/>
          </a:prstGeom>
        </p:spPr>
        <p:txBody>
          <a:bodyPr/>
          <a:lstStyle>
            <a:lvl1pPr defTabSz="496570">
              <a:spcBef>
                <a:spcPts val="3500"/>
              </a:spcBef>
              <a:defRPr sz="3230"/>
            </a:lvl1pPr>
          </a:lstStyle>
          <a:p>
            <a:pPr lvl="0">
              <a:defRPr sz="1800">
                <a:solidFill>
                  <a:srgbClr val="000000"/>
                </a:solidFill>
              </a:defRPr>
            </a:pPr>
            <a:r>
              <a:rPr sz="3230">
                <a:solidFill>
                  <a:srgbClr val="FFFFFF"/>
                </a:solidFill>
              </a:rPr>
              <a:t>Personalization across different types of queries and granularities</a:t>
            </a:r>
          </a:p>
        </p:txBody>
      </p:sp>
      <p:pic>
        <p:nvPicPr>
          <p:cNvPr id="172" name="Picture 171"/>
          <p:cNvPicPr/>
          <p:nvPr/>
        </p:nvPicPr>
        <p:blipFill>
          <a:blip r:embed="rId3">
            <a:extLst/>
          </a:blip>
          <a:stretch>
            <a:fillRect/>
          </a:stretch>
        </p:blipFill>
        <p:spPr>
          <a:xfrm>
            <a:off x="952500" y="3915031"/>
            <a:ext cx="11099800" cy="4989182"/>
          </a:xfrm>
          <a:prstGeom prst="rect">
            <a:avLst/>
          </a:prstGeom>
        </p:spPr>
      </p:pic>
      <p:sp>
        <p:nvSpPr>
          <p:cNvPr id="173" name="Shape 173"/>
          <p:cNvSpPr/>
          <p:nvPr/>
        </p:nvSpPr>
        <p:spPr>
          <a:xfrm rot="16200000">
            <a:off x="-1028698" y="7086593"/>
            <a:ext cx="3624029" cy="8917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3800">
                <a:latin typeface="+mj-lt"/>
                <a:ea typeface="+mj-ea"/>
                <a:cs typeface="+mj-cs"/>
                <a:sym typeface="Tahoma"/>
              </a:defRPr>
            </a:lvl1pPr>
          </a:lstStyle>
          <a:p>
            <a:pPr lvl="0">
              <a:defRPr sz="1800">
                <a:solidFill>
                  <a:srgbClr val="000000"/>
                </a:solidFill>
              </a:defRPr>
            </a:pPr>
            <a:r>
              <a:rPr sz="3800">
                <a:solidFill>
                  <a:srgbClr val="FFFFFF"/>
                </a:solidFill>
              </a:rPr>
              <a:t>Edit distance</a:t>
            </a:r>
          </a:p>
        </p:txBody>
      </p:sp>
      <p:sp>
        <p:nvSpPr>
          <p:cNvPr id="178" name="Shape 178"/>
          <p:cNvSpPr/>
          <p:nvPr/>
        </p:nvSpPr>
        <p:spPr>
          <a:xfrm>
            <a:off x="2845559" y="6551136"/>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50800">
            <a:solidFill/>
            <a:miter lim="400000"/>
          </a:ln>
        </p:spPr>
        <p:txBody>
          <a:bodyPr/>
          <a:lstStyle/>
          <a:p>
            <a:pPr lvl="0"/>
            <a:endParaRPr/>
          </a:p>
        </p:txBody>
      </p:sp>
      <p:sp>
        <p:nvSpPr>
          <p:cNvPr id="175" name="Shape 175"/>
          <p:cNvSpPr/>
          <p:nvPr/>
        </p:nvSpPr>
        <p:spPr>
          <a:xfrm rot="18900000">
            <a:off x="2343052" y="7559350"/>
            <a:ext cx="1622658" cy="5543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2100">
                <a:solidFill>
                  <a:srgbClr val="000000"/>
                </a:solidFill>
                <a:latin typeface="+mj-lt"/>
                <a:ea typeface="+mj-ea"/>
                <a:cs typeface="+mj-cs"/>
                <a:sym typeface="Tahoma"/>
              </a:defRPr>
            </a:lvl1pPr>
          </a:lstStyle>
          <a:p>
            <a:pPr lvl="0">
              <a:defRPr sz="1800"/>
            </a:pPr>
            <a:r>
              <a:rPr sz="2100" dirty="0"/>
              <a:t>Noise</a:t>
            </a:r>
          </a:p>
        </p:txBody>
      </p:sp>
      <p:sp>
        <p:nvSpPr>
          <p:cNvPr id="176" name="Shape 176"/>
          <p:cNvSpPr/>
          <p:nvPr/>
        </p:nvSpPr>
        <p:spPr>
          <a:xfrm rot="18900000">
            <a:off x="1945570" y="6652338"/>
            <a:ext cx="3038262" cy="4017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spcBef>
                <a:spcPts val="4200"/>
              </a:spcBef>
              <a:defRPr sz="2100">
                <a:solidFill>
                  <a:srgbClr val="000000"/>
                </a:solidFill>
                <a:latin typeface="+mj-lt"/>
                <a:ea typeface="+mj-ea"/>
                <a:cs typeface="+mj-cs"/>
                <a:sym typeface="Tahoma"/>
              </a:defRPr>
            </a:lvl1pPr>
          </a:lstStyle>
          <a:p>
            <a:pPr lvl="0">
              <a:defRPr sz="1800"/>
            </a:pPr>
            <a:r>
              <a:rPr lang="en-US" sz="2100" dirty="0" smtClean="0"/>
              <a:t>    </a:t>
            </a:r>
            <a:r>
              <a:rPr sz="2100" dirty="0" smtClean="0"/>
              <a:t>Personalization</a:t>
            </a:r>
            <a:endParaRPr sz="2100" dirty="0"/>
          </a:p>
        </p:txBody>
      </p:sp>
      <p:sp>
        <p:nvSpPr>
          <p:cNvPr id="177" name="Shape 177"/>
          <p:cNvSpPr/>
          <p:nvPr/>
        </p:nvSpPr>
        <p:spPr>
          <a:xfrm>
            <a:off x="6038570" y="4552950"/>
            <a:ext cx="927660" cy="647701"/>
          </a:xfrm>
          <a:prstGeom prst="rect">
            <a:avLst/>
          </a:prstGeom>
          <a:ln w="12700">
            <a:miter lim="400000"/>
          </a:ln>
        </p:spPr>
        <p:txBody>
          <a:bodyPr wrap="none" lIns="50800" tIns="50800" rIns="50800" bIns="50800" anchor="ctr">
            <a:spAutoFit/>
          </a:bodyPr>
          <a:lstStyle/>
          <a:p>
            <a:pPr lvl="0"/>
            <a:endParaRPr/>
          </a:p>
        </p:txBody>
      </p:sp>
      <p:sp>
        <p:nvSpPr>
          <p:cNvPr id="2" name="Left Brace 1"/>
          <p:cNvSpPr/>
          <p:nvPr/>
        </p:nvSpPr>
        <p:spPr>
          <a:xfrm>
            <a:off x="1757363" y="6215063"/>
            <a:ext cx="299627" cy="1485900"/>
          </a:xfrm>
          <a:prstGeom prst="leftBrac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 name="Right Brace 2"/>
          <p:cNvSpPr/>
          <p:nvPr/>
        </p:nvSpPr>
        <p:spPr>
          <a:xfrm>
            <a:off x="7845309" y="7888132"/>
            <a:ext cx="184265" cy="362590"/>
          </a:xfrm>
          <a:prstGeom prst="rightBrac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8" name="Straight Arrow Connector 7"/>
          <p:cNvCxnSpPr/>
          <p:nvPr/>
        </p:nvCxnSpPr>
        <p:spPr>
          <a:xfrm flipV="1">
            <a:off x="2845559" y="4802197"/>
            <a:ext cx="2740854" cy="1500649"/>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5" grpId="0" animBg="1"/>
      <p:bldP spid="176" grpId="0" animBg="1"/>
      <p:bldP spid="2" grpId="0" animBg="1"/>
      <p:bldP spid="2" grpId="1" animBg="1"/>
      <p:bldP spid="3" grpId="0" animBg="1"/>
      <p:bldP spid="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222222"/>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Tahoma"/>
        <a:ea typeface="Tahoma"/>
        <a:cs typeface="Tahoma"/>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Tahoma"/>
        <a:ea typeface="Tahoma"/>
        <a:cs typeface="Tahoma"/>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509</TotalTime>
  <Words>2387</Words>
  <Application>Microsoft Office PowerPoint</Application>
  <PresentationFormat>Custom</PresentationFormat>
  <Paragraphs>153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Helvetica</vt:lpstr>
      <vt:lpstr>Helvetica Light</vt:lpstr>
      <vt:lpstr>Helvetica Neue</vt:lpstr>
      <vt:lpstr>Lucida Grande</vt:lpstr>
      <vt:lpstr>Tahoma</vt:lpstr>
      <vt:lpstr>Tw Cen MT</vt:lpstr>
      <vt:lpstr>Black</vt:lpstr>
      <vt:lpstr>Location, Location, Location: The Impact of Geolocation on Personalization</vt:lpstr>
      <vt:lpstr>Personalization</vt:lpstr>
      <vt:lpstr>Location</vt:lpstr>
      <vt:lpstr>Contributions</vt:lpstr>
      <vt:lpstr>Experimental setup</vt:lpstr>
      <vt:lpstr>Picking locations</vt:lpstr>
      <vt:lpstr>Search terms</vt:lpstr>
      <vt:lpstr>What is the level of noise?</vt:lpstr>
      <vt:lpstr>How much personalization?</vt:lpstr>
      <vt:lpstr>Impact of Distance</vt:lpstr>
      <vt:lpstr>Recap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Location, Location: The Impact of Geolocation on Personalization</dc:title>
  <cp:lastModifiedBy>Chloe Kliman-Silver</cp:lastModifiedBy>
  <cp:revision>11</cp:revision>
  <dcterms:modified xsi:type="dcterms:W3CDTF">2015-10-22T15:19:33Z</dcterms:modified>
</cp:coreProperties>
</file>